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61" r:id="rId4"/>
    <p:sldId id="275" r:id="rId5"/>
    <p:sldId id="257" r:id="rId6"/>
    <p:sldId id="259" r:id="rId7"/>
    <p:sldId id="262" r:id="rId8"/>
    <p:sldId id="293" r:id="rId9"/>
    <p:sldId id="260" r:id="rId10"/>
    <p:sldId id="263" r:id="rId11"/>
    <p:sldId id="276" r:id="rId12"/>
    <p:sldId id="277" r:id="rId13"/>
    <p:sldId id="278" r:id="rId14"/>
    <p:sldId id="264" r:id="rId15"/>
    <p:sldId id="265" r:id="rId16"/>
    <p:sldId id="266" r:id="rId17"/>
    <p:sldId id="269" r:id="rId18"/>
    <p:sldId id="268" r:id="rId19"/>
    <p:sldId id="267" r:id="rId20"/>
    <p:sldId id="270" r:id="rId21"/>
    <p:sldId id="272" r:id="rId22"/>
    <p:sldId id="271" r:id="rId23"/>
    <p:sldId id="273" r:id="rId24"/>
    <p:sldId id="282" r:id="rId25"/>
    <p:sldId id="291" r:id="rId26"/>
    <p:sldId id="290" r:id="rId27"/>
    <p:sldId id="294" r:id="rId28"/>
    <p:sldId id="288" r:id="rId29"/>
    <p:sldId id="295" r:id="rId30"/>
    <p:sldId id="297" r:id="rId31"/>
    <p:sldId id="279" r:id="rId32"/>
    <p:sldId id="292" r:id="rId33"/>
    <p:sldId id="284" r:id="rId34"/>
    <p:sldId id="285" r:id="rId35"/>
    <p:sldId id="286" r:id="rId36"/>
    <p:sldId id="287" r:id="rId37"/>
    <p:sldId id="296" r:id="rId38"/>
    <p:sldId id="289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B8B8B8"/>
    <a:srgbClr val="FF00FF"/>
    <a:srgbClr val="00FFFF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0" autoAdjust="0"/>
    <p:restoredTop sz="94669" autoAdjust="0"/>
  </p:normalViewPr>
  <p:slideViewPr>
    <p:cSldViewPr>
      <p:cViewPr varScale="1">
        <p:scale>
          <a:sx n="105" d="100"/>
          <a:sy n="105" d="100"/>
        </p:scale>
        <p:origin x="13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767A8A-C609-497C-8219-1E28C67E0E26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F55B89-A9B9-4967-8ACE-D531B1742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33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CA5E7F-4BC1-45CE-97B5-92301E4193B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E07F7-9E51-4A87-A538-DC1A48E96E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4E95CA-E05F-4EAF-9CF1-6825E51D31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9600"/>
            <a:ext cx="18288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514600"/>
            <a:ext cx="12214087" cy="1905000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5029200"/>
            <a:ext cx="85344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A34D-E97D-4841-A277-09D09F1E710B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4E3D5-5298-453A-985E-1EA5DB02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1" y="1295400"/>
            <a:ext cx="11874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4400" y="6069013"/>
            <a:ext cx="9144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86518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DE6F-ADFB-4020-9023-CC59B051704B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6206-5A65-4F95-9D84-86C54F1A2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14301" y="1295400"/>
            <a:ext cx="11874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76000" y="6130925"/>
            <a:ext cx="865717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66"/>
            <a:ext cx="12192000" cy="1143000"/>
          </a:xfrm>
          <a:solidFill>
            <a:schemeClr val="accent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01B2C-8B91-47BE-BD58-541C7DCB9E64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4E93-2A43-4F5E-A50F-82FD7387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44251" y="6135689"/>
            <a:ext cx="92286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F0ED3-DEE3-4832-B2F4-47D0802D36EC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79BC-F72C-44FD-B15D-99F20663E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C6F2C8-5EB7-4441-9A6E-44CDD82F97FE}" type="datetimeFigureOut">
              <a:rPr lang="en-US"/>
              <a:pPr>
                <a:defRPr/>
              </a:pPr>
              <a:t>4/2/2022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1BE7EC-2E60-48C5-A5E3-860288A4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oolors.co" TargetMode="External"/><Relationship Id="rId2" Type="http://schemas.openxmlformats.org/officeDocument/2006/relationships/hyperlink" Target="http://paletto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12191999" cy="190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Број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sr-Cyrl-R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 системи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334000"/>
            <a:ext cx="6400800" cy="838200"/>
          </a:xfrm>
        </p:spPr>
        <p:txBody>
          <a:bodyPr rtlCol="0">
            <a:normAutofit fontScale="77500" lnSpcReduction="2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sr-Cyrl-RS" dirty="0"/>
              <a:t>Јелена Бошковић,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sr-Cyrl-RS" dirty="0"/>
              <a:t>проф. Рачунарства и информатике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91544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Позициони</a:t>
            </a:r>
            <a:r>
              <a:rPr lang="en-US" dirty="0"/>
              <a:t> </a:t>
            </a:r>
            <a:r>
              <a:rPr lang="en-US" dirty="0" err="1"/>
              <a:t>бројевни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946275" y="1541464"/>
            <a:ext cx="8229600" cy="650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/>
              <a:t>Пример позиционих бројевних система:</a:t>
            </a:r>
          </a:p>
          <a:p>
            <a:pPr marL="0" indent="0" eaLnBrk="1" hangingPunct="1">
              <a:buNone/>
            </a:pPr>
            <a:endParaRPr lang="ru-RU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3600" y="2438400"/>
          <a:ext cx="7976236" cy="192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9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3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7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91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911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18052">
                <a:tc>
                  <a:txBody>
                    <a:bodyPr/>
                    <a:lstStyle/>
                    <a:p>
                      <a:r>
                        <a:rPr lang="sr-Cyrl-RS" sz="1600" dirty="0"/>
                        <a:t>Бројни систем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цифре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r>
                        <a:rPr lang="ru-RU" sz="1600" dirty="0"/>
                        <a:t>бинарни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1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r>
                        <a:rPr lang="sr-Cyrl-RS" sz="1600" dirty="0"/>
                        <a:t>октални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6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r>
                        <a:rPr lang="ru-RU" sz="1600" dirty="0"/>
                        <a:t>декадни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0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1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2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3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4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5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6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7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8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9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5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хексадекадни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1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2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3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4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5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6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7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8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600" dirty="0"/>
                        <a:t>9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600" dirty="0"/>
                        <a:t>А</a:t>
                      </a:r>
                    </a:p>
                    <a:p>
                      <a:pPr algn="ctr"/>
                      <a:r>
                        <a:rPr lang="sr-Cyrl-RS" sz="1600" dirty="0"/>
                        <a:t>(10)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B</a:t>
                      </a:r>
                      <a:endParaRPr lang="sr-Cyrl-RS" sz="1600" dirty="0"/>
                    </a:p>
                    <a:p>
                      <a:pPr algn="ctr"/>
                      <a:r>
                        <a:rPr lang="sr-Cyrl-RS" sz="1600" dirty="0"/>
                        <a:t>(11)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</a:t>
                      </a:r>
                      <a:endParaRPr lang="sr-Cyrl-RS" sz="1600" dirty="0"/>
                    </a:p>
                    <a:p>
                      <a:pPr algn="ctr"/>
                      <a:r>
                        <a:rPr lang="sr-Cyrl-RS" sz="1600" dirty="0"/>
                        <a:t>(12)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</a:t>
                      </a:r>
                      <a:endParaRPr lang="sr-Cyrl-RS" sz="1600" dirty="0"/>
                    </a:p>
                    <a:p>
                      <a:pPr algn="ctr"/>
                      <a:r>
                        <a:rPr lang="sr-Cyrl-RS" sz="1600" dirty="0"/>
                        <a:t>(13)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</a:t>
                      </a:r>
                      <a:endParaRPr lang="sr-Cyrl-RS" sz="1600" dirty="0"/>
                    </a:p>
                    <a:p>
                      <a:pPr algn="ctr"/>
                      <a:r>
                        <a:rPr lang="sr-Cyrl-RS" sz="1600" dirty="0"/>
                        <a:t>(14)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</a:t>
                      </a:r>
                      <a:endParaRPr lang="sr-Cyrl-RS" sz="1600" dirty="0"/>
                    </a:p>
                    <a:p>
                      <a:pPr algn="ctr"/>
                      <a:r>
                        <a:rPr lang="sr-Cyrl-RS" sz="1600" dirty="0"/>
                        <a:t>(15)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36560" y="35091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65325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Зашто декадни?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371601"/>
            <a:ext cx="7346056" cy="161131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Разлог је анатомске природе, јер човек има десет прстију, а њих је користио као помоћно средство приликом рачунања.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49413" y="3505201"/>
            <a:ext cx="89392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У овом систему бројева користе се цифре </a:t>
            </a:r>
          </a:p>
          <a:p>
            <a:pPr algn="ctr"/>
            <a:r>
              <a:rPr lang="ru-RU" sz="3200">
                <a:latin typeface="Calibri" pitchFamily="34" charset="0"/>
              </a:rPr>
              <a:t>0, 1, 2, 3, 4, 5, 6, 7, 8 и 9.</a:t>
            </a: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76" y="5486400"/>
            <a:ext cx="32670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4"/>
          <p:cNvPicPr>
            <a:picLocks noChangeAspect="1" noChangeArrowheads="1"/>
          </p:cNvPicPr>
          <p:nvPr/>
        </p:nvPicPr>
        <p:blipFill>
          <a:blip r:embed="rId3" cstate="print"/>
          <a:srcRect t="13654" b="25400"/>
          <a:stretch>
            <a:fillRect/>
          </a:stretch>
        </p:blipFill>
        <p:spPr bwMode="auto">
          <a:xfrm>
            <a:off x="8545512" y="1454976"/>
            <a:ext cx="27209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Box 5"/>
          <p:cNvSpPr txBox="1">
            <a:spLocks noChangeArrowheads="1"/>
          </p:cNvSpPr>
          <p:nvPr/>
        </p:nvSpPr>
        <p:spPr bwMode="auto">
          <a:xfrm>
            <a:off x="4830764" y="6294438"/>
            <a:ext cx="2617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Брахми – око 1. века н.е.</a:t>
            </a: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2057400" y="5053013"/>
            <a:ext cx="784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Настао је у Индији, а у Европу су га донели Арапи.</a:t>
            </a:r>
          </a:p>
        </p:txBody>
      </p:sp>
      <p:pic>
        <p:nvPicPr>
          <p:cNvPr id="10" name="Picture 9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08568" y="36996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65325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Зашто бинарни?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325" y="1371600"/>
            <a:ext cx="8229600" cy="23622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Рачунар је електронска машина</a:t>
            </a:r>
            <a:r>
              <a:rPr lang="sr-Cyrl-RS" dirty="0"/>
              <a:t> и ради по принципу  „</a:t>
            </a:r>
            <a:r>
              <a:rPr lang="sr-Cyrl-RS" b="1" dirty="0">
                <a:solidFill>
                  <a:schemeClr val="accent1"/>
                </a:solidFill>
              </a:rPr>
              <a:t>има</a:t>
            </a:r>
            <a:r>
              <a:rPr lang="sr-Cyrl-RS" dirty="0"/>
              <a:t>“ или „</a:t>
            </a:r>
            <a:r>
              <a:rPr lang="sr-Cyrl-RS" b="1" dirty="0">
                <a:solidFill>
                  <a:srgbClr val="FF0000"/>
                </a:solidFill>
              </a:rPr>
              <a:t>нема</a:t>
            </a:r>
            <a:r>
              <a:rPr lang="sr-Cyrl-RS" dirty="0"/>
              <a:t>“ струје</a:t>
            </a:r>
            <a:r>
              <a:rPr lang="en-US" dirty="0"/>
              <a:t>,</a:t>
            </a:r>
            <a:r>
              <a:rPr lang="sr-Cyrl-RS" dirty="0"/>
              <a:t> односно „</a:t>
            </a:r>
            <a:r>
              <a:rPr lang="en-US" b="1" dirty="0">
                <a:solidFill>
                  <a:schemeClr val="tx2"/>
                </a:solidFill>
              </a:rPr>
              <a:t>1</a:t>
            </a:r>
            <a:r>
              <a:rPr lang="sr-Cyrl-RS" dirty="0"/>
              <a:t>“или „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sr-Cyrl-RS" dirty="0"/>
              <a:t>“.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968501" y="5446713"/>
            <a:ext cx="83169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Calibri" pitchFamily="34" charset="0"/>
              </a:rPr>
              <a:t>У бинарном систему бројева користе се цифре </a:t>
            </a:r>
          </a:p>
          <a:p>
            <a:pPr algn="ctr"/>
            <a:r>
              <a:rPr lang="ru-RU" sz="3200">
                <a:latin typeface="Calibri" pitchFamily="34" charset="0"/>
              </a:rPr>
              <a:t>0 и 1.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1025" y="3249614"/>
            <a:ext cx="6153150" cy="1570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Подаци се у рачунару </a:t>
            </a:r>
            <a:endParaRPr lang="en-US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dirty="0"/>
              <a:t>памте, обрађују, преносе у </a:t>
            </a:r>
            <a:r>
              <a:rPr lang="sr-Cyrl-RS" sz="3200" b="1" dirty="0"/>
              <a:t>дигиталном – бинарном </a:t>
            </a:r>
            <a:r>
              <a:rPr lang="sr-Cyrl-RS" sz="3200" dirty="0"/>
              <a:t>запису.</a:t>
            </a:r>
            <a:endParaRPr lang="ru-RU" sz="3200" dirty="0"/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4176" y="3211514"/>
            <a:ext cx="2466975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08568" y="36996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325" y="190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Зашто </a:t>
            </a:r>
            <a:br>
              <a:rPr lang="sr-Cyrl-RS" dirty="0"/>
            </a:br>
            <a:r>
              <a:rPr lang="sr-Cyrl-RS" dirty="0"/>
              <a:t>октални и хексадекадни?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31988" y="1793875"/>
            <a:ext cx="8229600" cy="23622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/>
              <a:t>У рачунару се </a:t>
            </a:r>
          </a:p>
          <a:p>
            <a:pPr marL="0" indent="0" algn="ctr" eaLnBrk="1" hangingPunct="1">
              <a:buNone/>
            </a:pPr>
            <a:r>
              <a:rPr lang="en-US"/>
              <a:t>октални и хексадекадни бројевни ситеми користе као варијанта </a:t>
            </a:r>
          </a:p>
          <a:p>
            <a:pPr marL="0" indent="0" algn="ctr" eaLnBrk="1" hangingPunct="1">
              <a:buNone/>
            </a:pPr>
            <a:r>
              <a:rPr lang="en-US" b="1"/>
              <a:t>краћег записа </a:t>
            </a:r>
            <a:r>
              <a:rPr lang="en-US"/>
              <a:t>бинарних бројева.</a:t>
            </a:r>
          </a:p>
          <a:p>
            <a:pPr marL="0" indent="0" algn="ctr" eaLnBrk="1" hangingPunct="1">
              <a:buNone/>
            </a:pPr>
            <a:endParaRPr lang="en-US"/>
          </a:p>
          <a:p>
            <a:pPr marL="0" indent="0" eaLnBrk="1" hangingPunct="1">
              <a:buNone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83632" y="4725145"/>
            <a:ext cx="6256338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Пример превођења бинарног броја у хексадекадни:</a:t>
            </a:r>
            <a:endParaRPr lang="en-US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sr-Cyrl-RS" dirty="0">
                <a:latin typeface="+mn-lt"/>
                <a:cs typeface="+mn-cs"/>
              </a:rPr>
              <a:t>четири бинарне цифре записујемо једном хексадекадном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     (биће накнадно објашњено)</a:t>
            </a: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11625" y="5733256"/>
          <a:ext cx="6456299" cy="736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r-Cyrl-RS" dirty="0"/>
                        <a:t>бинарни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хексадекадни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80576" y="36996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/>
          <a:lstStyle/>
          <a:p>
            <a:pPr eaLnBrk="1" hangingPunct="1"/>
            <a:r>
              <a:rPr lang="sr-Cyrl-RS" dirty="0"/>
              <a:t>Општи облик записа броја позиционог бројевног система</a:t>
            </a:r>
            <a:endParaRPr lang="en-US" dirty="0"/>
          </a:p>
        </p:txBody>
      </p:sp>
      <p:sp>
        <p:nvSpPr>
          <p:cNvPr id="18435" name="Content Placeholder 2"/>
          <p:cNvSpPr txBox="1">
            <a:spLocks/>
          </p:cNvSpPr>
          <p:nvPr/>
        </p:nvSpPr>
        <p:spPr bwMode="auto">
          <a:xfrm>
            <a:off x="3994150" y="1447801"/>
            <a:ext cx="5198194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 X</a:t>
            </a:r>
            <a:r>
              <a:rPr lang="en-US" sz="2800" dirty="0">
                <a:latin typeface="Calibri" pitchFamily="34" charset="0"/>
              </a:rPr>
              <a:t> - б</a:t>
            </a:r>
            <a:r>
              <a:rPr lang="ru-RU" sz="2800" dirty="0">
                <a:latin typeface="Calibri" pitchFamily="34" charset="0"/>
              </a:rPr>
              <a:t>рој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 N</a:t>
            </a:r>
            <a:r>
              <a:rPr lang="en-US" sz="2800" dirty="0">
                <a:latin typeface="Calibri" pitchFamily="34" charset="0"/>
              </a:rPr>
              <a:t> - </a:t>
            </a:r>
            <a:r>
              <a:rPr lang="ru-RU" sz="2800" dirty="0">
                <a:latin typeface="Calibri" pitchFamily="34" charset="0"/>
              </a:rPr>
              <a:t>основа бројевног система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 x </a:t>
            </a:r>
            <a:r>
              <a:rPr lang="en-US" sz="2800" dirty="0">
                <a:latin typeface="Calibri" pitchFamily="34" charset="0"/>
              </a:rPr>
              <a:t>- </a:t>
            </a:r>
            <a:r>
              <a:rPr lang="ru-RU" sz="2800" dirty="0">
                <a:latin typeface="Calibri" pitchFamily="34" charset="0"/>
              </a:rPr>
              <a:t>цифра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</a:rPr>
              <a:t>i</a:t>
            </a:r>
            <a:r>
              <a:rPr lang="en-US" sz="2800" dirty="0">
                <a:latin typeface="Calibri" pitchFamily="34" charset="0"/>
              </a:rPr>
              <a:t> - </a:t>
            </a:r>
            <a:r>
              <a:rPr lang="ru-RU" sz="2800" dirty="0">
                <a:latin typeface="Calibri" pitchFamily="34" charset="0"/>
              </a:rPr>
              <a:t>позиција цифре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-m </a:t>
            </a:r>
            <a:r>
              <a:rPr lang="en-US" sz="2800" dirty="0">
                <a:latin typeface="Calibri" pitchFamily="34" charset="0"/>
              </a:rPr>
              <a:t>- </a:t>
            </a:r>
            <a:r>
              <a:rPr lang="ru-RU" sz="2800" dirty="0">
                <a:latin typeface="Calibri" pitchFamily="34" charset="0"/>
              </a:rPr>
              <a:t>најнижа позиција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800" b="1" dirty="0">
                <a:latin typeface="Calibri" pitchFamily="34" charset="0"/>
              </a:rPr>
              <a:t> n</a:t>
            </a:r>
            <a:r>
              <a:rPr lang="en-US" sz="2800" dirty="0">
                <a:latin typeface="Calibri" pitchFamily="34" charset="0"/>
              </a:rPr>
              <a:t> - </a:t>
            </a:r>
            <a:r>
              <a:rPr lang="ru-RU" sz="2800" dirty="0">
                <a:latin typeface="Calibri" pitchFamily="34" charset="0"/>
              </a:rPr>
              <a:t>највиша позиција </a:t>
            </a:r>
            <a:endParaRPr lang="en-US" sz="2800" dirty="0">
              <a:latin typeface="Calibri" pitchFamily="34" charset="0"/>
            </a:endParaRPr>
          </a:p>
        </p:txBody>
      </p:sp>
      <p:pic>
        <p:nvPicPr>
          <p:cNvPr id="18436" name="Picture 2" descr="bs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3201" y="4648201"/>
            <a:ext cx="4105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3" cstate="print"/>
          <a:srcRect b="14543"/>
          <a:stretch>
            <a:fillRect/>
          </a:stretch>
        </p:blipFill>
        <p:spPr bwMode="auto">
          <a:xfrm>
            <a:off x="11136560" y="250550"/>
            <a:ext cx="1008112" cy="915346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7DAA9F9-1FD3-455E-95FD-AEE2514258E5}"/>
              </a:ext>
            </a:extLst>
          </p:cNvPr>
          <p:cNvSpPr txBox="1"/>
          <p:nvPr/>
        </p:nvSpPr>
        <p:spPr>
          <a:xfrm>
            <a:off x="3753746" y="6309320"/>
            <a:ext cx="486479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sr-Cyrl-RS" dirty="0"/>
              <a:t>Формула као скраћени запис дефиниције.</a:t>
            </a:r>
            <a:endParaRPr lang="sr-Latn-R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813" y="222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Општи облик записа</a:t>
            </a:r>
            <a:br>
              <a:rPr lang="sr-Cyrl-RS" dirty="0"/>
            </a:br>
            <a:r>
              <a:rPr lang="sr-Cyrl-RS" dirty="0"/>
              <a:t>декадног броја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423592" y="1600200"/>
            <a:ext cx="8229600" cy="685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err="1"/>
              <a:t>Декадни</a:t>
            </a:r>
            <a:r>
              <a:rPr lang="en-US" dirty="0"/>
              <a:t> </a:t>
            </a:r>
            <a:r>
              <a:rPr lang="en-US" dirty="0" err="1"/>
              <a:t>бројни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r>
              <a:rPr lang="en-US" dirty="0"/>
              <a:t>: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30264" y="3645024"/>
            <a:ext cx="6731471" cy="2743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dirty="0"/>
              <a:t>Пр.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dirty="0"/>
              <a:t>  </a:t>
            </a:r>
            <a:r>
              <a:rPr lang="sr-Cyrl-RS" sz="1400" dirty="0"/>
              <a:t>2   1   0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dirty="0"/>
              <a:t>(563)</a:t>
            </a:r>
            <a:r>
              <a:rPr lang="sr-Cyrl-RS" baseline="-25000" dirty="0"/>
              <a:t>10  </a:t>
            </a:r>
            <a:r>
              <a:rPr lang="sr-Cyrl-RS" dirty="0"/>
              <a:t>=5*10</a:t>
            </a:r>
            <a:r>
              <a:rPr lang="sr-Cyrl-RS" baseline="30000" dirty="0"/>
              <a:t>2</a:t>
            </a:r>
            <a:r>
              <a:rPr lang="sr-Cyrl-RS" dirty="0"/>
              <a:t>+6*10</a:t>
            </a:r>
            <a:r>
              <a:rPr lang="sr-Cyrl-RS" baseline="30000" dirty="0"/>
              <a:t>1</a:t>
            </a:r>
            <a:r>
              <a:rPr lang="sr-Cyrl-RS" dirty="0"/>
              <a:t>+3*10</a:t>
            </a:r>
            <a:r>
              <a:rPr lang="sr-Cyrl-RS" baseline="30000" dirty="0"/>
              <a:t>0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dirty="0"/>
              <a:t>              = 500  +  60  +  3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dirty="0"/>
              <a:t>              =563</a:t>
            </a:r>
            <a:endParaRPr lang="en-US" dirty="0"/>
          </a:p>
        </p:txBody>
      </p:sp>
      <p:pic>
        <p:nvPicPr>
          <p:cNvPr id="19462" name="Picture 2" descr="bs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2286000"/>
            <a:ext cx="383540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3" cstate="print"/>
          <a:srcRect b="14543"/>
          <a:stretch>
            <a:fillRect/>
          </a:stretch>
        </p:blipFill>
        <p:spPr bwMode="auto">
          <a:xfrm>
            <a:off x="11164784" y="249879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декадног у бинарни</a:t>
            </a:r>
            <a:endParaRPr lang="en-US" dirty="0"/>
          </a:p>
        </p:txBody>
      </p:sp>
      <p:sp>
        <p:nvSpPr>
          <p:cNvPr id="20483" name="Content Placeholder 2"/>
          <p:cNvSpPr txBox="1">
            <a:spLocks/>
          </p:cNvSpPr>
          <p:nvPr/>
        </p:nvSpPr>
        <p:spPr bwMode="auto">
          <a:xfrm>
            <a:off x="1981200" y="1943101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Декадни број делимо са 2 док не дођемо до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Остаци при том дељењу прочитани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>
                <a:latin typeface="Calibri" pitchFamily="34" charset="0"/>
              </a:rPr>
              <a:t> чине бинарни облик полазног броја.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Пример: (157)</a:t>
            </a:r>
            <a:r>
              <a:rPr lang="en-US" sz="2400" baseline="-25000">
                <a:latin typeface="Calibri" pitchFamily="34" charset="0"/>
              </a:rPr>
              <a:t>10 </a:t>
            </a:r>
            <a:r>
              <a:rPr lang="en-US" sz="2400">
                <a:latin typeface="Calibri" pitchFamily="34" charset="0"/>
              </a:rPr>
              <a:t>=(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10011101</a:t>
            </a:r>
            <a:r>
              <a:rPr lang="en-US" sz="2400">
                <a:latin typeface="Calibri" pitchFamily="34" charset="0"/>
              </a:rPr>
              <a:t> )</a:t>
            </a:r>
            <a:r>
              <a:rPr lang="en-US" sz="2400" baseline="-25000">
                <a:latin typeface="Calibri" pitchFamily="34" charset="0"/>
              </a:rPr>
              <a:t>2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935788" y="3008313"/>
          <a:ext cx="2741352" cy="30873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/>
                        <a:t>(157)</a:t>
                      </a:r>
                      <a:r>
                        <a:rPr lang="sr-Cyrl-RS" sz="1800" baseline="-25000" dirty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baseline="0" dirty="0"/>
                        <a:t>78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/>
                        <a:t>78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3</a:t>
                      </a:r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/>
                        <a:t>3</a:t>
                      </a:r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en-US" b="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(0)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:2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1" u="sng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10007600" y="2871788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33723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1"/>
            <a:ext cx="82296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декадног у бинарни</a:t>
            </a:r>
            <a:endParaRPr lang="en-US" dirty="0"/>
          </a:p>
        </p:txBody>
      </p:sp>
      <p:sp>
        <p:nvSpPr>
          <p:cNvPr id="21507" name="Content Placeholder 2"/>
          <p:cNvSpPr txBox="1">
            <a:spLocks/>
          </p:cNvSpPr>
          <p:nvPr/>
        </p:nvSpPr>
        <p:spPr bwMode="auto">
          <a:xfrm>
            <a:off x="1981200" y="1943101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1" y="1600201"/>
            <a:ext cx="8723311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Задаци за вежбање: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r-Cyrl-RS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Следеће бројеве декадног система превести у бинарни облик: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(1)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(2)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(3)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(4)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(64)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(843)</a:t>
            </a:r>
            <a:r>
              <a:rPr lang="sr-Cyrl-RS" sz="2400" baseline="-25000" dirty="0"/>
              <a:t>10</a:t>
            </a:r>
            <a:r>
              <a:rPr lang="sr-Cyrl-RS" sz="2400" dirty="0"/>
              <a:t>=(  )</a:t>
            </a:r>
            <a:r>
              <a:rPr lang="sr-Cyrl-RS" sz="2400" baseline="-25000" dirty="0"/>
              <a:t>2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/>
          </a:p>
        </p:txBody>
      </p:sp>
      <p:pic>
        <p:nvPicPr>
          <p:cNvPr id="6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88488" y="18864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</a:t>
            </a:r>
            <a:br>
              <a:rPr lang="sr-Cyrl-RS" dirty="0"/>
            </a:br>
            <a:r>
              <a:rPr lang="sr-Cyrl-RS" dirty="0"/>
              <a:t> бинарног у декадни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изнад </a:t>
            </a:r>
            <a:r>
              <a:rPr lang="sr-Cyrl-RS" sz="2400" b="1" dirty="0">
                <a:solidFill>
                  <a:srgbClr val="FF0000"/>
                </a:solidFill>
              </a:rPr>
              <a:t>бинарног броја </a:t>
            </a:r>
            <a:r>
              <a:rPr lang="sr-Cyrl-RS" sz="2400" dirty="0"/>
              <a:t>свакој цифри доделимо </a:t>
            </a:r>
            <a:r>
              <a:rPr lang="sr-Cyrl-RS" sz="2400" b="1" dirty="0">
                <a:solidFill>
                  <a:srgbClr val="00B050"/>
                </a:solidFill>
              </a:rPr>
              <a:t>вредност позиције </a:t>
            </a:r>
            <a:r>
              <a:rPr lang="sr-Cyrl-RS" sz="2400" dirty="0"/>
              <a:t>на којој се налази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рачунамо </a:t>
            </a:r>
            <a:r>
              <a:rPr lang="sr-Cyrl-RS" sz="2400" b="1" dirty="0"/>
              <a:t>збир</a:t>
            </a:r>
            <a:r>
              <a:rPr lang="sr-Cyrl-RS" sz="2400" dirty="0"/>
              <a:t> </a:t>
            </a:r>
            <a:r>
              <a:rPr lang="sr-Cyrl-RS" sz="2400" b="1" dirty="0">
                <a:solidFill>
                  <a:srgbClr val="0070C0"/>
                </a:solidFill>
              </a:rPr>
              <a:t>производа</a:t>
            </a:r>
            <a:r>
              <a:rPr lang="sr-Cyrl-RS" sz="2400" dirty="0"/>
              <a:t> цифре и броја </a:t>
            </a:r>
            <a:r>
              <a:rPr lang="sr-Cyrl-RS" sz="2400" b="1" dirty="0"/>
              <a:t>2</a:t>
            </a:r>
            <a:r>
              <a:rPr lang="sr-Cyrl-RS" sz="2400" dirty="0"/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       (основа бинарног система) на степен </a:t>
            </a:r>
            <a:r>
              <a:rPr lang="sr-Cyrl-RS" sz="2400" b="1" dirty="0">
                <a:solidFill>
                  <a:srgbClr val="00B050"/>
                </a:solidFill>
              </a:rPr>
              <a:t>ознаке позиције</a:t>
            </a:r>
            <a:r>
              <a:rPr lang="sr-Cyrl-RS" sz="2400" dirty="0"/>
              <a:t>...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        види пример</a:t>
            </a:r>
            <a:endParaRPr lang="en-US" sz="2400" dirty="0"/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1828800" y="3527426"/>
            <a:ext cx="7075488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</a:t>
            </a:r>
            <a:r>
              <a:rPr lang="en-US" sz="1200" b="1">
                <a:solidFill>
                  <a:srgbClr val="00B050"/>
                </a:solidFill>
                <a:latin typeface="Calibri" pitchFamily="34" charset="0"/>
              </a:rPr>
              <a:t>6  5  4   3   2  1  0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1101001</a:t>
            </a:r>
            <a:r>
              <a:rPr lang="en-US" sz="2400">
                <a:latin typeface="Calibri" pitchFamily="34" charset="0"/>
              </a:rPr>
              <a:t>)</a:t>
            </a:r>
            <a:r>
              <a:rPr lang="en-US" sz="2400" baseline="-25000">
                <a:latin typeface="Calibri" pitchFamily="34" charset="0"/>
              </a:rPr>
              <a:t>2</a:t>
            </a:r>
            <a:r>
              <a:rPr lang="en-US" sz="2400">
                <a:latin typeface="Calibri" pitchFamily="34" charset="0"/>
              </a:rPr>
              <a:t>=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6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5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4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3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>
                <a:latin typeface="Calibri" pitchFamily="34" charset="0"/>
              </a:rPr>
              <a:t>+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>
                <a:latin typeface="Calibri" pitchFamily="34" charset="0"/>
              </a:rPr>
              <a:t>2</a:t>
            </a:r>
            <a:r>
              <a:rPr lang="en-US" sz="2400" b="1" baseline="3000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            =  64   +  32            +   8                        +  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                    =  (105)</a:t>
            </a:r>
            <a:r>
              <a:rPr lang="en-US" sz="2400" baseline="-25000">
                <a:latin typeface="Calibri" pitchFamily="34" charset="0"/>
              </a:rPr>
              <a:t>10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78698"/>
              </p:ext>
            </p:extLst>
          </p:nvPr>
        </p:nvGraphicFramePr>
        <p:xfrm>
          <a:off x="9421688" y="3552700"/>
          <a:ext cx="1066800" cy="30254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32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8568" y="35091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"/>
            <a:ext cx="8229600" cy="11430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бинарног у декадни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1" y="1600201"/>
            <a:ext cx="7250113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Задаци за вежбање: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r-Cyrl-RS" sz="24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Cyrl-RS" sz="2400" dirty="0"/>
              <a:t>Следеће бинарне бројеве превести у декадни облик: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(10101)</a:t>
            </a:r>
            <a:r>
              <a:rPr lang="sr-Cyrl-RS" sz="2400" baseline="-25000" dirty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(110001)</a:t>
            </a:r>
            <a:r>
              <a:rPr lang="sr-Cyrl-RS" sz="2400" baseline="-25000" dirty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(110011)</a:t>
            </a:r>
            <a:r>
              <a:rPr lang="sr-Cyrl-RS" sz="2400" baseline="-25000" dirty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r-Cyrl-RS" sz="2400" dirty="0"/>
              <a:t>(1100110)</a:t>
            </a:r>
            <a:r>
              <a:rPr lang="sr-Cyrl-RS" sz="2400" baseline="-25000" dirty="0"/>
              <a:t>2</a:t>
            </a:r>
            <a:r>
              <a:rPr lang="sr-Cyrl-RS" sz="2400" dirty="0"/>
              <a:t>=(  )</a:t>
            </a:r>
            <a:r>
              <a:rPr lang="sr-Cyrl-RS" sz="2400" baseline="-25000" dirty="0"/>
              <a:t>10</a:t>
            </a:r>
            <a:endParaRPr lang="sr-Cyrl-RS" sz="2400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sr-Cyrl-R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267825" y="2590800"/>
          <a:ext cx="1066800" cy="302547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32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/>
                        <a:t>2</a:t>
                      </a:r>
                      <a:r>
                        <a:rPr lang="sr-Cyrl-RS" b="0" baseline="30000" dirty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7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46385" y="260648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032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Број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416" y="1600200"/>
            <a:ext cx="10873208" cy="2514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 времену палеолита људи су живели у пећинама. Иако су живели веома примитивно, и тада је постојала комуникација међу људима.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 неолиту</a:t>
            </a:r>
            <a:r>
              <a:rPr lang="sr-Cyrl-RS" dirty="0"/>
              <a:t>,  </a:t>
            </a:r>
            <a:r>
              <a:rPr lang="ru-RU" dirty="0"/>
              <a:t>почетком млађег каменог доба, људи почињу да се баве земљорадњом, трговином. Језик се усавршава, јављају се апстрактни појмови. Веће бројеве представљају комбинацијом мањих.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  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46488" y="3589338"/>
            <a:ext cx="5002212" cy="30464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Аустралијско племе Камиларои: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1=мал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2=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3=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4=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5=</a:t>
            </a:r>
            <a:r>
              <a:rPr lang="ru-RU" sz="2400" dirty="0">
                <a:solidFill>
                  <a:srgbClr val="FF0000"/>
                </a:solidFill>
              </a:rPr>
              <a:t>булан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   6=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  <a:r>
              <a:rPr lang="ru-RU" sz="2400" dirty="0"/>
              <a:t>-</a:t>
            </a:r>
            <a:r>
              <a:rPr lang="ru-RU" sz="2400" dirty="0">
                <a:solidFill>
                  <a:srgbClr val="0070C0"/>
                </a:solidFill>
              </a:rPr>
              <a:t>гулиба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0992544" y="242550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057400" y="86518"/>
            <a:ext cx="7206952" cy="1143000"/>
          </a:xfrm>
        </p:spPr>
        <p:txBody>
          <a:bodyPr/>
          <a:lstStyle/>
          <a:p>
            <a:pPr eaLnBrk="1" hangingPunct="1"/>
            <a:r>
              <a:rPr lang="en-US" dirty="0" err="1"/>
              <a:t>Превођење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br>
              <a:rPr lang="sr-Cyrl-RS" dirty="0"/>
            </a:br>
            <a:r>
              <a:rPr lang="en-US" dirty="0" err="1"/>
              <a:t>декадног</a:t>
            </a:r>
            <a:r>
              <a:rPr lang="en-US" dirty="0"/>
              <a:t> у </a:t>
            </a:r>
            <a:r>
              <a:rPr lang="en-US" dirty="0" err="1"/>
              <a:t>октални</a:t>
            </a:r>
            <a:endParaRPr lang="en-US" dirty="0"/>
          </a:p>
        </p:txBody>
      </p:sp>
      <p:sp>
        <p:nvSpPr>
          <p:cNvPr id="24579" name="Content Placeholder 2"/>
          <p:cNvSpPr txBox="1">
            <a:spLocks/>
          </p:cNvSpPr>
          <p:nvPr/>
        </p:nvSpPr>
        <p:spPr bwMode="auto">
          <a:xfrm>
            <a:off x="1981200" y="1943101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Декадни број делимо са 8 док не дођемо до </a:t>
            </a:r>
            <a:r>
              <a:rPr lang="en-US" sz="2400" b="1" u="sng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Остаци при том дељењу прочитани </a:t>
            </a:r>
            <a:r>
              <a:rPr lang="en-US" sz="2400" b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>
                <a:latin typeface="Calibri" pitchFamily="34" charset="0"/>
              </a:rPr>
              <a:t> чине октални облик полазног броја.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Пример: (157)</a:t>
            </a:r>
            <a:r>
              <a:rPr lang="en-US" sz="2400" baseline="-25000">
                <a:latin typeface="Calibri" pitchFamily="34" charset="0"/>
              </a:rPr>
              <a:t>10 </a:t>
            </a:r>
            <a:r>
              <a:rPr lang="en-US" sz="2400">
                <a:latin typeface="Calibri" pitchFamily="34" charset="0"/>
              </a:rPr>
              <a:t>=(235)</a:t>
            </a:r>
            <a:r>
              <a:rPr lang="en-US" sz="2400" baseline="-25000">
                <a:latin typeface="Calibri" pitchFamily="34" charset="0"/>
              </a:rPr>
              <a:t>8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629400" y="4002088"/>
          <a:ext cx="2741352" cy="1216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/>
                        <a:t>(</a:t>
                      </a:r>
                      <a:r>
                        <a:rPr lang="en-US" sz="1800" dirty="0"/>
                        <a:t>157</a:t>
                      </a:r>
                      <a:r>
                        <a:rPr lang="sr-Cyrl-RS" sz="1800" dirty="0"/>
                        <a:t>)</a:t>
                      </a:r>
                      <a:r>
                        <a:rPr lang="sr-Cyrl-RS" sz="1800" baseline="-25000" dirty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/>
                        <a:t>:8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268">
                <a:tc>
                  <a:txBody>
                    <a:bodyPr/>
                    <a:lstStyle/>
                    <a:p>
                      <a:r>
                        <a:rPr lang="en-US" b="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:8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:8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9677400" y="3124200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0992544" y="200345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Превођење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br>
              <a:rPr lang="sr-Cyrl-RS" dirty="0"/>
            </a:br>
            <a:r>
              <a:rPr lang="en-US" dirty="0" err="1"/>
              <a:t>окталног</a:t>
            </a:r>
            <a:r>
              <a:rPr lang="en-US" dirty="0"/>
              <a:t> у </a:t>
            </a:r>
            <a:r>
              <a:rPr lang="en-US" dirty="0" err="1"/>
              <a:t>декадни</a:t>
            </a:r>
            <a:endParaRPr lang="en-US" dirty="0"/>
          </a:p>
        </p:txBody>
      </p:sp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1343472" y="1628801"/>
            <a:ext cx="95050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изнад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окталног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броја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свакој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вредност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којој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налази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рачунамо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збир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</a:rPr>
              <a:t>производа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цифре</a:t>
            </a:r>
            <a:r>
              <a:rPr lang="en-US" sz="2400" dirty="0">
                <a:latin typeface="Calibri" pitchFamily="34" charset="0"/>
              </a:rPr>
              <a:t> и </a:t>
            </a:r>
          </a:p>
          <a:p>
            <a:pPr marL="514350">
              <a:spcBef>
                <a:spcPct val="20000"/>
              </a:spcBef>
            </a:pPr>
            <a:r>
              <a:rPr lang="en-US" sz="2400" dirty="0" err="1">
                <a:latin typeface="Calibri" pitchFamily="34" charset="0"/>
              </a:rPr>
              <a:t>броја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8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основа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окталног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система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степен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ознаке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dirty="0">
                <a:latin typeface="Calibri" pitchFamily="34" charset="0"/>
              </a:rPr>
              <a:t>... </a:t>
            </a:r>
            <a:r>
              <a:rPr lang="en-US" sz="2400" dirty="0" err="1">
                <a:latin typeface="Calibri" pitchFamily="34" charset="0"/>
              </a:rPr>
              <a:t>види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пример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5604" name="Content Placeholder 2"/>
          <p:cNvSpPr txBox="1">
            <a:spLocks/>
          </p:cNvSpPr>
          <p:nvPr/>
        </p:nvSpPr>
        <p:spPr bwMode="auto">
          <a:xfrm>
            <a:off x="1343472" y="3501008"/>
            <a:ext cx="4411018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</a:t>
            </a:r>
            <a:r>
              <a:rPr lang="en-US" sz="1200" b="1" dirty="0">
                <a:solidFill>
                  <a:srgbClr val="00B050"/>
                </a:solidFill>
                <a:latin typeface="Calibri" pitchFamily="34" charset="0"/>
              </a:rPr>
              <a:t>2  1  0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235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baseline="-25000" dirty="0">
                <a:latin typeface="Calibri" pitchFamily="34" charset="0"/>
              </a:rPr>
              <a:t>8</a:t>
            </a:r>
            <a:r>
              <a:rPr lang="en-US" sz="2400" dirty="0">
                <a:latin typeface="Calibri" pitchFamily="34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3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8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 =128  + 24   +  5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 =  (157)</a:t>
            </a:r>
            <a:r>
              <a:rPr lang="en-US" sz="2400" baseline="-25000" dirty="0">
                <a:latin typeface="Calibri" pitchFamily="34" charset="0"/>
              </a:rPr>
              <a:t>10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458201" y="4002088"/>
          <a:ext cx="962343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8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r>
                        <a:rPr lang="sr-Cyrl-RS" b="0" baseline="30000" dirty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r>
                        <a:rPr lang="sr-Cyrl-RS" b="0" baseline="3000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r>
                        <a:rPr lang="sr-Cyrl-RS" b="0" baseline="3000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64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r>
                        <a:rPr lang="sr-Cyrl-RS" b="0" baseline="30000" dirty="0"/>
                        <a:t>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128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sr-Cyrl-RS" b="0" dirty="0"/>
                        <a:t>8</a:t>
                      </a:r>
                      <a:r>
                        <a:rPr lang="sr-Cyrl-RS" b="0" baseline="30000" dirty="0"/>
                        <a:t>4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256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1064552" y="227654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6518"/>
            <a:ext cx="749498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декадног у хексадекадни</a:t>
            </a:r>
            <a:endParaRPr lang="en-US" dirty="0"/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1981200" y="1943101"/>
            <a:ext cx="464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Декадни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број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са</a:t>
            </a:r>
            <a:r>
              <a:rPr lang="en-US" sz="2400" dirty="0">
                <a:latin typeface="Calibri" pitchFamily="34" charset="0"/>
              </a:rPr>
              <a:t> 16 </a:t>
            </a:r>
            <a:r>
              <a:rPr lang="en-US" sz="2400" dirty="0" err="1">
                <a:latin typeface="Calibri" pitchFamily="34" charset="0"/>
              </a:rPr>
              <a:t>док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дођемо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Calibri" pitchFamily="34" charset="0"/>
              </a:rPr>
              <a:t>0</a:t>
            </a:r>
            <a:r>
              <a:rPr lang="en-US" sz="2400" dirty="0">
                <a:latin typeface="Calibri" pitchFamily="34" charset="0"/>
              </a:rPr>
              <a:t>.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Остаци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том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дељењу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прочитани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уназад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чине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sr-Cyrl-RS" sz="2400" dirty="0">
                <a:latin typeface="Calibri" pitchFamily="34" charset="0"/>
              </a:rPr>
              <a:t>хексадекадни </a:t>
            </a:r>
            <a:r>
              <a:rPr lang="en-US" sz="2400" dirty="0" err="1">
                <a:latin typeface="Calibri" pitchFamily="34" charset="0"/>
              </a:rPr>
              <a:t>облик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полазног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броја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Пример</a:t>
            </a:r>
            <a:r>
              <a:rPr lang="en-US" sz="2400" dirty="0">
                <a:latin typeface="Calibri" pitchFamily="34" charset="0"/>
              </a:rPr>
              <a:t>: (123)</a:t>
            </a:r>
            <a:r>
              <a:rPr lang="en-US" sz="2400" baseline="-25000" dirty="0">
                <a:latin typeface="Calibri" pitchFamily="34" charset="0"/>
              </a:rPr>
              <a:t>10 </a:t>
            </a:r>
            <a:r>
              <a:rPr lang="en-US" sz="2400" dirty="0">
                <a:latin typeface="Calibri" pitchFamily="34" charset="0"/>
              </a:rPr>
              <a:t>=(7B)</a:t>
            </a:r>
            <a:r>
              <a:rPr lang="en-US" sz="2400" baseline="-25000" dirty="0">
                <a:latin typeface="Calibri" pitchFamily="34" charset="0"/>
              </a:rPr>
              <a:t>16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629400" y="4002088"/>
          <a:ext cx="2855652" cy="8417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418">
                <a:tc>
                  <a:txBody>
                    <a:bodyPr/>
                    <a:lstStyle/>
                    <a:p>
                      <a:r>
                        <a:rPr lang="sr-Cyrl-RS" sz="1800" dirty="0"/>
                        <a:t>(</a:t>
                      </a:r>
                      <a:r>
                        <a:rPr lang="en-US" sz="1800" dirty="0"/>
                        <a:t>123</a:t>
                      </a:r>
                      <a:r>
                        <a:rPr lang="sr-Cyrl-RS" sz="1800" dirty="0"/>
                        <a:t>)</a:t>
                      </a:r>
                      <a:r>
                        <a:rPr lang="sr-Cyrl-RS" sz="1800" baseline="-25000" dirty="0"/>
                        <a:t>10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baseline="0" dirty="0"/>
                        <a:t>:16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:16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aseline="0" dirty="0"/>
                        <a:t>=</a:t>
                      </a:r>
                      <a:endParaRPr lang="en-US" b="0" baseline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rgbClr val="FF0000"/>
                          </a:solidFill>
                        </a:rPr>
                        <a:t>(7)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9677400" y="3124200"/>
            <a:ext cx="0" cy="2971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0992544" y="200345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хексадекадног у декадни</a:t>
            </a:r>
            <a:endParaRPr lang="en-US" dirty="0"/>
          </a:p>
        </p:txBody>
      </p:sp>
      <p:sp>
        <p:nvSpPr>
          <p:cNvPr id="27651" name="Content Placeholder 2"/>
          <p:cNvSpPr txBox="1">
            <a:spLocks/>
          </p:cNvSpPr>
          <p:nvPr/>
        </p:nvSpPr>
        <p:spPr bwMode="auto">
          <a:xfrm>
            <a:off x="2063552" y="18448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изнад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хексадекадног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alibri" pitchFamily="34" charset="0"/>
              </a:rPr>
              <a:t>броја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свакој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доделимо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вредност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којој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налази</a:t>
            </a:r>
            <a:endParaRPr lang="en-US" sz="2400" dirty="0"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sz="2400" dirty="0" err="1">
                <a:latin typeface="Calibri" pitchFamily="34" charset="0"/>
              </a:rPr>
              <a:t>рачунамо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збир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alibri" pitchFamily="34" charset="0"/>
              </a:rPr>
              <a:t>производа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цифре</a:t>
            </a:r>
            <a:r>
              <a:rPr lang="en-US" sz="2400" dirty="0">
                <a:latin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</a:rPr>
              <a:t>броја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16 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основа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хексадекадног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система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n-US" sz="2400" dirty="0" err="1">
                <a:latin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степен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ознаке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Calibri" pitchFamily="34" charset="0"/>
              </a:rPr>
              <a:t>позиције</a:t>
            </a:r>
            <a:r>
              <a:rPr lang="en-US" sz="2400" dirty="0">
                <a:latin typeface="Calibri" pitchFamily="34" charset="0"/>
              </a:rPr>
              <a:t>... </a:t>
            </a:r>
            <a:r>
              <a:rPr lang="en-US" sz="2400" dirty="0" err="1">
                <a:latin typeface="Calibri" pitchFamily="34" charset="0"/>
              </a:rPr>
              <a:t>види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пример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7652" name="Content Placeholder 2"/>
          <p:cNvSpPr txBox="1">
            <a:spLocks/>
          </p:cNvSpPr>
          <p:nvPr/>
        </p:nvSpPr>
        <p:spPr bwMode="auto">
          <a:xfrm>
            <a:off x="2108200" y="3360738"/>
            <a:ext cx="3690938" cy="310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 err="1">
                <a:latin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</a:t>
            </a:r>
            <a:r>
              <a:rPr lang="en-US" sz="1200" b="1" dirty="0">
                <a:solidFill>
                  <a:srgbClr val="00B050"/>
                </a:solidFill>
                <a:latin typeface="Calibri" pitchFamily="34" charset="0"/>
              </a:rPr>
              <a:t> 1  0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7B</a:t>
            </a:r>
            <a:r>
              <a:rPr lang="en-US" sz="2400" dirty="0">
                <a:latin typeface="Calibri" pitchFamily="34" charset="0"/>
              </a:rPr>
              <a:t>)</a:t>
            </a:r>
            <a:r>
              <a:rPr lang="en-US" sz="2400" baseline="-25000" dirty="0">
                <a:latin typeface="Calibri" pitchFamily="34" charset="0"/>
              </a:rPr>
              <a:t>16</a:t>
            </a:r>
            <a:r>
              <a:rPr lang="en-US" sz="2400" dirty="0">
                <a:latin typeface="Calibri" pitchFamily="34" charset="0"/>
              </a:rPr>
              <a:t>=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7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16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+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11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</a:rPr>
              <a:t>*</a:t>
            </a:r>
            <a:r>
              <a:rPr lang="en-US" sz="2400" b="1" dirty="0">
                <a:latin typeface="Calibri" pitchFamily="34" charset="0"/>
              </a:rPr>
              <a:t>16</a:t>
            </a:r>
            <a:r>
              <a:rPr lang="en-US" sz="2400" b="1" baseline="30000" dirty="0">
                <a:solidFill>
                  <a:srgbClr val="00B050"/>
                </a:solidFill>
                <a:latin typeface="Calibri" pitchFamily="34" charset="0"/>
              </a:rPr>
              <a:t>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=112  +  11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latin typeface="Calibri" pitchFamily="34" charset="0"/>
              </a:rPr>
              <a:t>           =  (123)</a:t>
            </a:r>
            <a:r>
              <a:rPr lang="en-US" sz="2400" baseline="-25000" dirty="0">
                <a:latin typeface="Calibri" pitchFamily="34" charset="0"/>
              </a:rPr>
              <a:t>10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077201" y="4002088"/>
          <a:ext cx="1343343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8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550">
                <a:tc>
                  <a:txBody>
                    <a:bodyPr/>
                    <a:lstStyle/>
                    <a:p>
                      <a:r>
                        <a:rPr lang="en-US" b="0" baseline="0" dirty="0"/>
                        <a:t>16</a:t>
                      </a:r>
                      <a:r>
                        <a:rPr lang="sr-Cyrl-RS" b="0" baseline="30000" dirty="0"/>
                        <a:t>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b="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en-US" b="0" dirty="0"/>
                        <a:t>16</a:t>
                      </a:r>
                      <a:r>
                        <a:rPr lang="sr-Cyrl-RS" b="0" baseline="30000" dirty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50">
                <a:tc>
                  <a:txBody>
                    <a:bodyPr/>
                    <a:lstStyle/>
                    <a:p>
                      <a:r>
                        <a:rPr lang="en-US" b="0" baseline="0" dirty="0"/>
                        <a:t>16</a:t>
                      </a:r>
                      <a:r>
                        <a:rPr lang="sr-Cyrl-RS" b="0" baseline="30000" dirty="0"/>
                        <a:t>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1064552" y="113827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Превођење из </a:t>
            </a:r>
            <a:br>
              <a:rPr lang="sr-Cyrl-RS" dirty="0"/>
            </a:br>
            <a:r>
              <a:rPr lang="sr-Cyrl-RS" dirty="0"/>
              <a:t>бинарног у хексадекадни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1524001"/>
            <a:ext cx="79248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Пр.      (110</a:t>
            </a:r>
            <a:r>
              <a:rPr lang="en-US" dirty="0">
                <a:latin typeface="+mn-lt"/>
                <a:cs typeface="+mn-cs"/>
              </a:rPr>
              <a:t>1</a:t>
            </a:r>
            <a:r>
              <a:rPr lang="ru-RU" dirty="0">
                <a:latin typeface="+mn-lt"/>
                <a:cs typeface="+mn-cs"/>
              </a:rPr>
              <a:t>1</a:t>
            </a:r>
            <a:r>
              <a:rPr lang="en-US" dirty="0">
                <a:latin typeface="+mn-lt"/>
                <a:cs typeface="+mn-cs"/>
              </a:rPr>
              <a:t>0</a:t>
            </a:r>
            <a:r>
              <a:rPr lang="ru-RU" dirty="0">
                <a:latin typeface="+mn-lt"/>
                <a:cs typeface="+mn-cs"/>
              </a:rPr>
              <a:t>111) </a:t>
            </a:r>
            <a:r>
              <a:rPr lang="ru-RU" baseline="-25000" dirty="0">
                <a:latin typeface="+mn-lt"/>
                <a:cs typeface="+mn-cs"/>
              </a:rPr>
              <a:t>2 </a:t>
            </a:r>
            <a:r>
              <a:rPr lang="ru-RU" dirty="0">
                <a:latin typeface="+mn-lt"/>
                <a:cs typeface="+mn-cs"/>
              </a:rPr>
              <a:t>=(</a:t>
            </a:r>
            <a:r>
              <a:rPr lang="en-US" dirty="0">
                <a:latin typeface="+mn-lt"/>
                <a:cs typeface="+mn-cs"/>
              </a:rPr>
              <a:t>           </a:t>
            </a:r>
            <a:r>
              <a:rPr lang="ru-RU" dirty="0">
                <a:latin typeface="+mn-lt"/>
                <a:cs typeface="+mn-cs"/>
              </a:rPr>
              <a:t>)</a:t>
            </a:r>
            <a:r>
              <a:rPr lang="ru-RU" baseline="-25000" dirty="0">
                <a:latin typeface="+mn-lt"/>
                <a:cs typeface="+mn-cs"/>
              </a:rPr>
              <a:t>16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Бинарне цифре групишемо у групе од по 4 цифре почев од цифре са најмањом тежином.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Уколико у последњој групи нема 4 цифре допуњавамо 0.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Сваки четвороцифрени бинарни број преводимо у </a:t>
            </a:r>
            <a:r>
              <a:rPr lang="sr-Cyrl-RS" dirty="0">
                <a:latin typeface="+mn-lt"/>
                <a:cs typeface="+mn-cs"/>
              </a:rPr>
              <a:t>хексадекадни</a:t>
            </a:r>
            <a:r>
              <a:rPr lang="ru-RU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dirty="0"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581400"/>
          <a:ext cx="73152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бинарни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b="1" dirty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7315200" y="3168650"/>
            <a:ext cx="0" cy="15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86400" y="3220792"/>
            <a:ext cx="0" cy="1524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655840" y="3573016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97113" y="5815013"/>
            <a:ext cx="18085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       1</a:t>
            </a:r>
            <a:r>
              <a:rPr lang="en-US" dirty="0">
                <a:latin typeface="Calibri" pitchFamily="34" charset="0"/>
              </a:rPr>
              <a:t>)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0</a:t>
            </a:r>
            <a:r>
              <a:rPr lang="en-US" dirty="0">
                <a:latin typeface="Calibri" pitchFamily="34" charset="0"/>
              </a:rPr>
              <a:t>=1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97113" y="5404963"/>
            <a:ext cx="4001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011)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0 </a:t>
            </a:r>
            <a:r>
              <a:rPr lang="en-US" dirty="0">
                <a:latin typeface="Calibri" pitchFamily="34" charset="0"/>
              </a:rPr>
              <a:t>=8+2+1=11=B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1744" y="5805264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80538" y="5382597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B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97113" y="4895850"/>
            <a:ext cx="37208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111)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1*2</a:t>
            </a:r>
            <a:r>
              <a:rPr lang="en-US" baseline="30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+ 1*2</a:t>
            </a:r>
            <a:r>
              <a:rPr lang="en-US" baseline="30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+1*2</a:t>
            </a:r>
            <a:r>
              <a:rPr lang="en-US" baseline="30000" dirty="0">
                <a:latin typeface="Calibri" pitchFamily="34" charset="0"/>
              </a:rPr>
              <a:t>0 </a:t>
            </a:r>
            <a:r>
              <a:rPr lang="en-US" dirty="0">
                <a:latin typeface="Calibri" pitchFamily="34" charset="0"/>
              </a:rPr>
              <a:t>=4+2+1=7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644116" y="4895334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7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48828" y="3194509"/>
            <a:ext cx="102423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1B7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91302" y="3582682"/>
            <a:ext cx="2678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01278" y="3573016"/>
            <a:ext cx="3784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0</a:t>
            </a:r>
            <a:endParaRPr lang="en-US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4" name="Picture 23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318944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20338 -0.1379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69" y="-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0.02201 -0.2090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4" y="-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44444E-6 L 0.04804 -0.270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92 0.00301 L -0.10287 -0.2439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-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Реши задатке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(1100011) </a:t>
            </a:r>
            <a:r>
              <a:rPr lang="ru-RU" baseline="-25000" dirty="0"/>
              <a:t>2 </a:t>
            </a:r>
            <a:r>
              <a:rPr lang="ru-RU" dirty="0"/>
              <a:t>=(</a:t>
            </a:r>
            <a:r>
              <a:rPr lang="en-US" dirty="0"/>
              <a:t>           </a:t>
            </a:r>
            <a:r>
              <a:rPr lang="ru-RU" dirty="0"/>
              <a:t>)</a:t>
            </a:r>
            <a:r>
              <a:rPr lang="ru-RU" baseline="-25000" dirty="0"/>
              <a:t>16</a:t>
            </a:r>
          </a:p>
          <a:p>
            <a:r>
              <a:rPr lang="ru-RU" dirty="0"/>
              <a:t>(110010011) </a:t>
            </a:r>
            <a:r>
              <a:rPr lang="ru-RU" baseline="-25000" dirty="0"/>
              <a:t>2 </a:t>
            </a:r>
            <a:r>
              <a:rPr lang="ru-RU" dirty="0"/>
              <a:t>=(</a:t>
            </a:r>
            <a:r>
              <a:rPr lang="en-US" dirty="0"/>
              <a:t>           </a:t>
            </a:r>
            <a:r>
              <a:rPr lang="ru-RU" dirty="0"/>
              <a:t>)</a:t>
            </a:r>
            <a:r>
              <a:rPr lang="ru-RU" baseline="-25000" dirty="0"/>
              <a:t>16</a:t>
            </a:r>
          </a:p>
          <a:p>
            <a:endParaRPr lang="ru-RU" baseline="-25000" dirty="0"/>
          </a:p>
          <a:p>
            <a:pPr>
              <a:buNone/>
            </a:pPr>
            <a:r>
              <a:rPr lang="ru-RU" baseline="-25000" dirty="0"/>
              <a:t>и обрнуто:</a:t>
            </a:r>
            <a:endParaRPr lang="en-US" baseline="-25000" dirty="0"/>
          </a:p>
          <a:p>
            <a:r>
              <a:rPr lang="ru-RU" dirty="0"/>
              <a:t>(</a:t>
            </a:r>
            <a:r>
              <a:rPr lang="en-US" dirty="0"/>
              <a:t> D</a:t>
            </a:r>
            <a:r>
              <a:rPr lang="ru-RU" dirty="0"/>
              <a:t>)</a:t>
            </a:r>
            <a:r>
              <a:rPr lang="ru-RU" baseline="-25000" dirty="0"/>
              <a:t>16</a:t>
            </a:r>
            <a:r>
              <a:rPr lang="en-US" baseline="-25000" dirty="0"/>
              <a:t>       </a:t>
            </a:r>
            <a:r>
              <a:rPr lang="ru-RU" dirty="0"/>
              <a:t> = (  </a:t>
            </a:r>
            <a:r>
              <a:rPr lang="en-US" dirty="0"/>
              <a:t>          </a:t>
            </a:r>
            <a:r>
              <a:rPr lang="ru-RU" dirty="0"/>
              <a:t>) </a:t>
            </a:r>
            <a:r>
              <a:rPr lang="ru-RU" baseline="-25000" dirty="0"/>
              <a:t>2</a:t>
            </a:r>
            <a:endParaRPr lang="en-US" baseline="-25000" dirty="0"/>
          </a:p>
          <a:p>
            <a:r>
              <a:rPr lang="ru-RU" dirty="0"/>
              <a:t>(</a:t>
            </a:r>
            <a:r>
              <a:rPr lang="en-US" dirty="0"/>
              <a:t> FF</a:t>
            </a:r>
            <a:r>
              <a:rPr lang="ru-RU" dirty="0"/>
              <a:t>)</a:t>
            </a:r>
            <a:r>
              <a:rPr lang="ru-RU" baseline="-25000" dirty="0"/>
              <a:t>16</a:t>
            </a:r>
            <a:r>
              <a:rPr lang="ru-RU" dirty="0"/>
              <a:t> </a:t>
            </a:r>
            <a:r>
              <a:rPr lang="en-US" dirty="0"/>
              <a:t>   </a:t>
            </a:r>
            <a:r>
              <a:rPr lang="ru-RU" dirty="0"/>
              <a:t>= ( </a:t>
            </a:r>
            <a:r>
              <a:rPr lang="en-US" dirty="0"/>
              <a:t>                   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) </a:t>
            </a:r>
            <a:r>
              <a:rPr lang="ru-RU" baseline="-25000" dirty="0"/>
              <a:t>2</a:t>
            </a:r>
            <a:endParaRPr lang="sr-Cyrl-CS" dirty="0"/>
          </a:p>
          <a:p>
            <a:r>
              <a:rPr lang="ru-RU" dirty="0"/>
              <a:t>(</a:t>
            </a:r>
            <a:r>
              <a:rPr lang="en-US" dirty="0"/>
              <a:t> </a:t>
            </a:r>
            <a:r>
              <a:rPr lang="sr-Cyrl-RS" dirty="0"/>
              <a:t>А</a:t>
            </a:r>
            <a:r>
              <a:rPr lang="en-US" dirty="0"/>
              <a:t>2E</a:t>
            </a:r>
            <a:r>
              <a:rPr lang="ru-RU" dirty="0"/>
              <a:t>)</a:t>
            </a:r>
            <a:r>
              <a:rPr lang="ru-RU" baseline="-25000" dirty="0"/>
              <a:t>16</a:t>
            </a:r>
            <a:r>
              <a:rPr lang="ru-RU" dirty="0"/>
              <a:t> = (</a:t>
            </a:r>
            <a:r>
              <a:rPr lang="en-US" dirty="0"/>
              <a:t>                               </a:t>
            </a:r>
            <a:r>
              <a:rPr lang="ru-RU" dirty="0"/>
              <a:t> </a:t>
            </a:r>
            <a:r>
              <a:rPr lang="en-US" dirty="0"/>
              <a:t> </a:t>
            </a:r>
            <a:r>
              <a:rPr lang="ru-RU" dirty="0"/>
              <a:t> ) </a:t>
            </a:r>
            <a:r>
              <a:rPr lang="ru-RU" baseline="-25000" dirty="0"/>
              <a:t>2</a:t>
            </a:r>
            <a:endParaRPr lang="sr-Cyrl-CS" dirty="0"/>
          </a:p>
        </p:txBody>
      </p:sp>
      <p:pic>
        <p:nvPicPr>
          <p:cNvPr id="4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88488" y="221406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229600" cy="1143000"/>
          </a:xfrm>
        </p:spPr>
        <p:txBody>
          <a:bodyPr/>
          <a:lstStyle/>
          <a:p>
            <a:r>
              <a:rPr lang="sr-Cyrl-RS" dirty="0"/>
              <a:t>Примери коришћења </a:t>
            </a:r>
            <a:br>
              <a:rPr lang="sr-Cyrl-RS" dirty="0"/>
            </a:br>
            <a:r>
              <a:rPr lang="sr-Cyrl-RS" dirty="0"/>
              <a:t>хексадекадног записа броја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1277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За дефинисање боје на рачунару се користи </a:t>
            </a:r>
            <a:r>
              <a:rPr lang="en-US" dirty="0"/>
              <a:t>RGB </a:t>
            </a:r>
            <a:r>
              <a:rPr lang="sr-Cyrl-RS" dirty="0"/>
              <a:t>мод</a:t>
            </a:r>
            <a:r>
              <a:rPr lang="en-US" dirty="0"/>
              <a:t> (</a:t>
            </a:r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en-US" dirty="0"/>
              <a:t>ed-</a:t>
            </a:r>
            <a:r>
              <a:rPr lang="en-US" b="1" dirty="0">
                <a:solidFill>
                  <a:srgbClr val="00B050"/>
                </a:solidFill>
              </a:rPr>
              <a:t>G</a:t>
            </a:r>
            <a:r>
              <a:rPr lang="en-US" dirty="0"/>
              <a:t>reen-</a:t>
            </a:r>
            <a:r>
              <a:rPr lang="en-US" b="1" dirty="0">
                <a:solidFill>
                  <a:srgbClr val="0070C0"/>
                </a:solidFill>
              </a:rPr>
              <a:t>B</a:t>
            </a:r>
            <a:r>
              <a:rPr lang="en-US" dirty="0"/>
              <a:t>lue)</a:t>
            </a:r>
            <a:r>
              <a:rPr lang="sr-Cyrl-RS" dirty="0"/>
              <a:t> – бројчано се дефинише колико у датој боји има црвене, колико зелене, а колико плаве боје.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Ове бројчане вредности основних боја могу узимати вредност од 0-255.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На овај начин може се дефинисати </a:t>
            </a:r>
            <a:r>
              <a:rPr lang="sr-Cyrl-CS" dirty="0"/>
              <a:t>16 777 216 различитих нијанси боја.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>
              <a:buNone/>
            </a:pPr>
            <a:endParaRPr lang="sr-Cyrl-CS" dirty="0"/>
          </a:p>
        </p:txBody>
      </p:sp>
      <p:pic>
        <p:nvPicPr>
          <p:cNvPr id="5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1064552" y="230459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16632"/>
            <a:ext cx="8229600" cy="1143000"/>
          </a:xfrm>
        </p:spPr>
        <p:txBody>
          <a:bodyPr/>
          <a:lstStyle/>
          <a:p>
            <a:r>
              <a:rPr lang="sr-Cyrl-RS" dirty="0"/>
              <a:t>Примери записа </a:t>
            </a:r>
            <a:br>
              <a:rPr lang="sr-Cyrl-RS" dirty="0"/>
            </a:br>
            <a:r>
              <a:rPr lang="sr-Cyrl-RS" dirty="0"/>
              <a:t>боја на рачунару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412778"/>
            <a:ext cx="8496944" cy="1008111"/>
          </a:xfrm>
        </p:spPr>
        <p:txBody>
          <a:bodyPr/>
          <a:lstStyle/>
          <a:p>
            <a:pPr marL="0" indent="0">
              <a:buNone/>
            </a:pPr>
            <a:r>
              <a:rPr lang="sr-Cyrl-RS" sz="2800" dirty="0"/>
              <a:t>У било ком програму који има могућност подешавања боја отвори прозор за дефинисање броја: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>
              <a:buNone/>
            </a:pPr>
            <a:endParaRPr lang="sr-Cyrl-C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1" y="2564904"/>
            <a:ext cx="8737475" cy="4151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12996" y="188640"/>
            <a:ext cx="1590384" cy="1008112"/>
          </a:xfrm>
          <a:prstGeom prst="rect">
            <a:avLst/>
          </a:prstGeom>
          <a:noFill/>
        </p:spPr>
      </p:pic>
      <p:pic>
        <p:nvPicPr>
          <p:cNvPr id="8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69876" y="18864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Попуни табелу</a:t>
            </a:r>
            <a:endParaRPr lang="sr-Cyrl-C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3512" y="1340770"/>
          <a:ext cx="8784976" cy="47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708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Боја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Боја 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Бинарни</a:t>
                      </a:r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 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B8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RGB(184,184,184)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79776" y="6165304"/>
            <a:ext cx="4248472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r-Cyrl-RS" sz="2800" dirty="0">
                <a:latin typeface="+mn-lt"/>
                <a:cs typeface="+mn-cs"/>
              </a:rPr>
              <a:t>Шта можеш да закључиш?</a:t>
            </a: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r-Cyrl-CS" sz="3200" dirty="0">
              <a:latin typeface="+mn-lt"/>
              <a:cs typeface="+mn-cs"/>
            </a:endParaRPr>
          </a:p>
        </p:txBody>
      </p:sp>
      <p:pic>
        <p:nvPicPr>
          <p:cNvPr id="9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6240" y="153962"/>
            <a:ext cx="1590384" cy="1008112"/>
          </a:xfrm>
          <a:prstGeom prst="rect">
            <a:avLst/>
          </a:prstGeom>
          <a:noFill/>
        </p:spPr>
      </p:pic>
      <p:pic>
        <p:nvPicPr>
          <p:cNvPr id="10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9336" y="22597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Закључак</a:t>
            </a:r>
            <a:endParaRPr lang="sr-Cyrl-C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03512" y="1340770"/>
          <a:ext cx="8784976" cy="4752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708"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Боја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Боја (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Бинарни</a:t>
                      </a:r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Хексадекадни</a:t>
                      </a:r>
                      <a:r>
                        <a:rPr lang="sr-Cyrl-RS" baseline="0" dirty="0">
                          <a:solidFill>
                            <a:schemeClr val="tx1"/>
                          </a:solidFill>
                        </a:rPr>
                        <a:t> запис боје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(0, 0, 0)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(11111111, 11111111, 11111111)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(FF, FF, FF)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RGB(255,0,0)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(11111111,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(FF, 0, 0)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11111111,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(0, FF, FF)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11111111)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(0, 0, FF)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RGB(255,255,0)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(11111111, 11111111,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(FF, FF, 0)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RGB(0,255,255)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11111111, 11111111)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(0, FF, FF)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RGB(255,0,255)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(11111111, </a:t>
                      </a:r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00000000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, 11111111)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(FF, 0, FF)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979">
                <a:tc>
                  <a:txBody>
                    <a:bodyPr/>
                    <a:lstStyle/>
                    <a:p>
                      <a:endParaRPr lang="sr-Cyrl-CS" dirty="0">
                        <a:ln>
                          <a:solidFill>
                            <a:schemeClr val="bg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B8B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RGB(184,184,184)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(10111000, 10111000, 10111000)</a:t>
                      </a:r>
                      <a:r>
                        <a:rPr lang="sr-Cyrl-RS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r-Cyrl-C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(B8, B8, B8)</a:t>
                      </a:r>
                      <a:r>
                        <a:rPr lang="en-US" baseline="-25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sr-Cyrl-C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91544" y="6165304"/>
            <a:ext cx="79928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r-Cyrl-RS" sz="2800" dirty="0">
                <a:latin typeface="+mn-lt"/>
                <a:cs typeface="+mn-cs"/>
              </a:rPr>
              <a:t>Хексадекадни запис је знатно краћи од бинарног.</a:t>
            </a: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r-Cyrl-CS" sz="3200" dirty="0">
              <a:latin typeface="+mn-lt"/>
              <a:cs typeface="+mn-cs"/>
            </a:endParaRPr>
          </a:p>
        </p:txBody>
      </p:sp>
      <p:pic>
        <p:nvPicPr>
          <p:cNvPr id="6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981988" y="225970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992313" y="23813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Цифра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938" y="3276600"/>
            <a:ext cx="8229600" cy="685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Cyrl-RS" dirty="0"/>
              <a:t>Цифра је симбол којим се записује број.</a:t>
            </a:r>
            <a:endParaRPr lang="en-US" dirty="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1905000" y="1966913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Паралелно са развојем писма, развијали су се и знакови за приказ бројева – ЦИФРЕ.</a:t>
            </a:r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353045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8229600" cy="1143000"/>
          </a:xfrm>
        </p:spPr>
        <p:txBody>
          <a:bodyPr/>
          <a:lstStyle/>
          <a:p>
            <a:r>
              <a:rPr lang="sr-Cyrl-RS" dirty="0"/>
              <a:t>Сајтови за креирање палета боја</a:t>
            </a:r>
            <a:endParaRPr lang="sr-Cyrl-RS" dirty="0">
              <a:hlinkClick r:id="rId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340769"/>
            <a:ext cx="8229600" cy="648072"/>
          </a:xfrm>
        </p:spPr>
        <p:txBody>
          <a:bodyPr/>
          <a:lstStyle/>
          <a:p>
            <a:pPr algn="ctr">
              <a:buNone/>
            </a:pPr>
            <a:r>
              <a:rPr lang="sr-Cyrl-RS" sz="2400" dirty="0"/>
              <a:t>се користе у рачунарској графивци, Веб дизајну, ...</a:t>
            </a:r>
            <a:endParaRPr lang="en-US" sz="2400" dirty="0"/>
          </a:p>
          <a:p>
            <a:pPr algn="ctr">
              <a:buNone/>
            </a:pPr>
            <a:r>
              <a:rPr lang="sr-Latn-CS" sz="2400" dirty="0">
                <a:hlinkClick r:id="rId2"/>
              </a:rPr>
              <a:t>paletton.com</a:t>
            </a:r>
            <a:r>
              <a:rPr lang="sr-Cyrl-RS" sz="2400" dirty="0"/>
              <a:t>                       </a:t>
            </a:r>
            <a:r>
              <a:rPr lang="sr-Latn-CS" sz="2400" dirty="0">
                <a:hlinkClick r:id="rId3" action="ppaction://hlinkfile"/>
              </a:rPr>
              <a:t>coolors.co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286571"/>
            <a:ext cx="9144000" cy="4700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1064552" y="328092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938338" y="1390651"/>
            <a:ext cx="8229600" cy="2360613"/>
          </a:xfrm>
        </p:spPr>
        <p:txBody>
          <a:bodyPr/>
          <a:lstStyle/>
          <a:p>
            <a:pPr eaLnBrk="1" hangingPunct="1"/>
            <a:r>
              <a:rPr lang="en-US"/>
              <a:t>Сабирање: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87739" y="4608513"/>
          <a:ext cx="576071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70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>
                          <a:solidFill>
                            <a:schemeClr val="tx2"/>
                          </a:solidFill>
                        </a:rPr>
                        <a:t>пренос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662590" y="593369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19613" y="5931458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37941" y="593369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69183" y="593145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3798" y="593145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52790" y="593369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90153" y="593145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575175" y="1525588"/>
          <a:ext cx="31089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Таблица сабирања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цифре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збир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пренос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=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/>
                        <a:t>1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5934368" y="593369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819" name="TextBox 13"/>
          <p:cNvSpPr txBox="1">
            <a:spLocks noChangeArrowheads="1"/>
          </p:cNvSpPr>
          <p:nvPr/>
        </p:nvSpPr>
        <p:spPr bwMode="auto">
          <a:xfrm>
            <a:off x="2116139" y="4508500"/>
            <a:ext cx="103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sp>
        <p:nvSpPr>
          <p:cNvPr id="30820" name="TextBox 14"/>
          <p:cNvSpPr txBox="1">
            <a:spLocks noChangeArrowheads="1"/>
          </p:cNvSpPr>
          <p:nvPr/>
        </p:nvSpPr>
        <p:spPr bwMode="auto">
          <a:xfrm>
            <a:off x="2794000" y="3011489"/>
            <a:ext cx="151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1+0=(1)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30821" name="TextBox 16"/>
          <p:cNvSpPr txBox="1">
            <a:spLocks noChangeArrowheads="1"/>
          </p:cNvSpPr>
          <p:nvPr/>
        </p:nvSpPr>
        <p:spPr bwMode="auto">
          <a:xfrm>
            <a:off x="2500313" y="3751264"/>
            <a:ext cx="18653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1+1+1=(3)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=(11)</a:t>
            </a:r>
            <a:r>
              <a:rPr lang="en-US" baseline="-25000">
                <a:latin typeface="Calibri" pitchFamily="34" charset="0"/>
              </a:rPr>
              <a:t>2</a:t>
            </a:r>
          </a:p>
          <a:p>
            <a:r>
              <a:rPr lang="en-US" baseline="-25000">
                <a:latin typeface="Calibri" pitchFamily="34" charset="0"/>
              </a:rPr>
              <a:t>...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398713" y="2281238"/>
            <a:ext cx="1916112" cy="20240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823" name="TextBox 18"/>
          <p:cNvSpPr txBox="1">
            <a:spLocks noChangeArrowheads="1"/>
          </p:cNvSpPr>
          <p:nvPr/>
        </p:nvSpPr>
        <p:spPr bwMode="auto">
          <a:xfrm>
            <a:off x="2825750" y="2284414"/>
            <a:ext cx="151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0+0=(0)</a:t>
            </a:r>
            <a:r>
              <a:rPr lang="en-US" baseline="-25000" dirty="0">
                <a:latin typeface="Calibri" pitchFamily="34" charset="0"/>
              </a:rPr>
              <a:t>10</a:t>
            </a:r>
            <a:r>
              <a:rPr lang="en-US" dirty="0">
                <a:latin typeface="Calibri" pitchFamily="34" charset="0"/>
              </a:rPr>
              <a:t>=(0)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30824" name="TextBox 19"/>
          <p:cNvSpPr txBox="1">
            <a:spLocks noChangeArrowheads="1"/>
          </p:cNvSpPr>
          <p:nvPr/>
        </p:nvSpPr>
        <p:spPr bwMode="auto">
          <a:xfrm>
            <a:off x="2794000" y="2635250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0+1=(1)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sp>
        <p:nvSpPr>
          <p:cNvPr id="30825" name="TextBox 20"/>
          <p:cNvSpPr txBox="1">
            <a:spLocks noChangeArrowheads="1"/>
          </p:cNvSpPr>
          <p:nvPr/>
        </p:nvSpPr>
        <p:spPr bwMode="auto">
          <a:xfrm>
            <a:off x="2716214" y="3389313"/>
            <a:ext cx="1671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1+1=(2)</a:t>
            </a:r>
            <a:r>
              <a:rPr lang="en-US" baseline="-25000">
                <a:latin typeface="Calibri" pitchFamily="34" charset="0"/>
              </a:rPr>
              <a:t>10</a:t>
            </a:r>
            <a:r>
              <a:rPr lang="en-US">
                <a:latin typeface="Calibri" pitchFamily="34" charset="0"/>
              </a:rPr>
              <a:t>=(10)</a:t>
            </a:r>
            <a:r>
              <a:rPr lang="en-US" baseline="-25000">
                <a:latin typeface="Calibri" pitchFamily="34" charset="0"/>
              </a:rPr>
              <a:t>2</a:t>
            </a:r>
          </a:p>
        </p:txBody>
      </p:sp>
      <p:pic>
        <p:nvPicPr>
          <p:cNvPr id="21" name="Picture 20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332656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023 L -0.05764 -0.1781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00532 L -0.0342 -0.1830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" y="-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2 -0.18301 L -0.03646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Сабери бројеве: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11001101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 + </a:t>
            </a:r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10111100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=</a:t>
            </a:r>
          </a:p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11001000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 + </a:t>
            </a:r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10100110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=</a:t>
            </a:r>
          </a:p>
          <a:p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11111111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 + </a:t>
            </a:r>
            <a:r>
              <a:rPr lang="en-US" dirty="0">
                <a:latin typeface="Calibri" pitchFamily="34" charset="0"/>
              </a:rPr>
              <a:t>(</a:t>
            </a:r>
            <a:r>
              <a:rPr lang="sr-Cyrl-RS" dirty="0">
                <a:latin typeface="Calibri" pitchFamily="34" charset="0"/>
              </a:rPr>
              <a:t>11111111</a:t>
            </a:r>
            <a:r>
              <a:rPr lang="en-US" dirty="0">
                <a:latin typeface="Calibri" pitchFamily="34" charset="0"/>
              </a:rPr>
              <a:t>)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sr-Cyrl-RS" baseline="-25000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=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8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6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8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=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15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8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14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8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=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А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16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(8)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16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=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АА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)</a:t>
            </a:r>
            <a:r>
              <a:rPr lang="en-US" baseline="-25000" dirty="0">
                <a:solidFill>
                  <a:srgbClr val="FF0000"/>
                </a:solidFill>
                <a:latin typeface="Calibri" pitchFamily="34" charset="0"/>
              </a:rPr>
              <a:t>16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 +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(EE)</a:t>
            </a:r>
            <a:r>
              <a:rPr lang="en-US" baseline="-25000" dirty="0">
                <a:solidFill>
                  <a:srgbClr val="FF0000"/>
                </a:solidFill>
                <a:latin typeface="Calibri" pitchFamily="34" charset="0"/>
              </a:rPr>
              <a:t>16</a:t>
            </a:r>
            <a:r>
              <a:rPr lang="sr-Cyrl-RS" baseline="-25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r-Cyrl-RS" dirty="0">
                <a:solidFill>
                  <a:srgbClr val="FF0000"/>
                </a:solidFill>
                <a:latin typeface="Calibri" pitchFamily="34" charset="0"/>
              </a:rPr>
              <a:t>=</a:t>
            </a:r>
          </a:p>
          <a:p>
            <a:endParaRPr lang="sr-Cyrl-RS" dirty="0">
              <a:latin typeface="Calibri" pitchFamily="34" charset="0"/>
            </a:endParaRPr>
          </a:p>
          <a:p>
            <a:pPr>
              <a:buNone/>
            </a:pPr>
            <a:endParaRPr lang="sr-Cyrl-CS" dirty="0"/>
          </a:p>
          <a:p>
            <a:endParaRPr lang="sr-Cyrl-CS" dirty="0"/>
          </a:p>
        </p:txBody>
      </p:sp>
      <p:pic>
        <p:nvPicPr>
          <p:cNvPr id="4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6480" y="227780"/>
            <a:ext cx="1590384" cy="1008112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35560" y="6093296"/>
            <a:ext cx="763284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defRPr/>
            </a:pPr>
            <a:r>
              <a:rPr lang="sr-Cyrl-RS" sz="2800" dirty="0">
                <a:latin typeface="+mn-lt"/>
                <a:cs typeface="+mn-cs"/>
              </a:rPr>
              <a:t>Резултате које добијеш провери на калкулатору.</a:t>
            </a: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sr-Cyrl-RS" sz="3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r-Cyrl-CS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Одузимање: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38539" y="3979863"/>
          <a:ext cx="5760719" cy="196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229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>
                          <a:solidFill>
                            <a:schemeClr val="tx2"/>
                          </a:solidFill>
                        </a:rPr>
                        <a:t>позајмица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2000" b="1" dirty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en-US" sz="20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756207" y="548640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13230" y="548416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31558" y="548640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62800" y="548416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75450" y="5484814"/>
            <a:ext cx="1841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24638" y="5486401"/>
            <a:ext cx="184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61064" y="5484814"/>
            <a:ext cx="185737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05525" y="5486401"/>
            <a:ext cx="1841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797" name="TextBox 13"/>
          <p:cNvSpPr txBox="1">
            <a:spLocks noChangeArrowheads="1"/>
          </p:cNvSpPr>
          <p:nvPr/>
        </p:nvSpPr>
        <p:spPr bwMode="auto">
          <a:xfrm>
            <a:off x="2209800" y="4060825"/>
            <a:ext cx="103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56774" y="5119718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56209" y="472440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213230" y="4430877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89691" y="5107630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13231" y="5107632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25921" y="4725056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02975" y="4725056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732628" y="510763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38853" y="5119718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13232" y="4725056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156837" y="471678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89691" y="4725056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03925" y="2967038"/>
            <a:ext cx="1841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89691" y="4419291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08243" y="4725056"/>
            <a:ext cx="38143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681829" y="4716780"/>
            <a:ext cx="3898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89690" y="4419292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38852" y="4419292"/>
            <a:ext cx="3401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93963" y="2228851"/>
            <a:ext cx="7593012" cy="1476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Када 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 са места веће тежине пребацимо на место мање тежине: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dirty="0">
                <a:latin typeface="+mn-lt"/>
                <a:cs typeface="+mn-cs"/>
              </a:rPr>
              <a:t>на њеном месту остаје </a:t>
            </a:r>
            <a:r>
              <a:rPr lang="sr-Cyrl-RS" b="1" dirty="0">
                <a:solidFill>
                  <a:srgbClr val="00B050"/>
                </a:solidFill>
                <a:latin typeface="+mn-lt"/>
                <a:cs typeface="+mn-cs"/>
              </a:rPr>
              <a:t>0</a:t>
            </a:r>
            <a:r>
              <a:rPr lang="sr-Cyrl-RS" dirty="0">
                <a:latin typeface="+mn-lt"/>
                <a:cs typeface="+mn-cs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dirty="0">
                <a:latin typeface="+mn-lt"/>
                <a:cs typeface="+mn-cs"/>
              </a:rPr>
              <a:t>а на месту мање тежине уписујемо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 </a:t>
            </a:r>
            <a:r>
              <a:rPr lang="sr-Cyrl-RS" dirty="0">
                <a:latin typeface="+mn-lt"/>
                <a:cs typeface="+mn-cs"/>
              </a:rPr>
              <a:t>и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dirty="0">
                <a:latin typeface="+mn-lt"/>
                <a:cs typeface="+mn-cs"/>
              </a:rPr>
              <a:t>јер је 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 </a:t>
            </a:r>
            <a:r>
              <a:rPr lang="sr-Cyrl-RS" dirty="0">
                <a:latin typeface="+mn-lt"/>
                <a:cs typeface="+mn-cs"/>
              </a:rPr>
              <a:t>добијена  сабирањем 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+</a:t>
            </a:r>
            <a:r>
              <a:rPr lang="sr-Cyrl-RS" b="1" dirty="0">
                <a:solidFill>
                  <a:schemeClr val="accent1"/>
                </a:solidFill>
                <a:latin typeface="+mn-lt"/>
                <a:cs typeface="+mn-cs"/>
              </a:rPr>
              <a:t>1</a:t>
            </a:r>
            <a:r>
              <a:rPr lang="sr-Cyrl-RS" dirty="0">
                <a:latin typeface="+mn-lt"/>
                <a:cs typeface="+mn-cs"/>
              </a:rPr>
              <a:t>=(2)</a:t>
            </a:r>
            <a:r>
              <a:rPr lang="sr-Cyrl-RS" baseline="-25000" dirty="0">
                <a:latin typeface="+mn-lt"/>
                <a:cs typeface="+mn-cs"/>
              </a:rPr>
              <a:t>10</a:t>
            </a:r>
            <a:r>
              <a:rPr lang="sr-Cyrl-RS" dirty="0">
                <a:latin typeface="+mn-lt"/>
                <a:cs typeface="+mn-cs"/>
              </a:rPr>
              <a:t>=(</a:t>
            </a:r>
            <a:r>
              <a:rPr lang="sr-Cyrl-RS" b="1" dirty="0">
                <a:solidFill>
                  <a:srgbClr val="FF0000"/>
                </a:solidFill>
                <a:latin typeface="+mn-lt"/>
                <a:cs typeface="+mn-cs"/>
              </a:rPr>
              <a:t>1</a:t>
            </a:r>
            <a:r>
              <a:rPr lang="sr-Cyrl-RS" b="1" dirty="0">
                <a:solidFill>
                  <a:srgbClr val="00B050"/>
                </a:solidFill>
                <a:latin typeface="+mn-lt"/>
                <a:cs typeface="+mn-cs"/>
              </a:rPr>
              <a:t>0</a:t>
            </a:r>
            <a:r>
              <a:rPr lang="sr-Cyrl-RS" dirty="0">
                <a:latin typeface="+mn-lt"/>
                <a:cs typeface="+mn-cs"/>
              </a:rPr>
              <a:t>)</a:t>
            </a:r>
            <a:r>
              <a:rPr lang="sr-Cyrl-RS" baseline="-25000" dirty="0">
                <a:latin typeface="+mn-lt"/>
                <a:cs typeface="+mn-cs"/>
              </a:rPr>
              <a:t>2</a:t>
            </a:r>
            <a:endParaRPr lang="en-US" baseline="-25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35" name="Picture 3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86356" y="33579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1111 L 0.04089 -0.102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8" y="-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3.7037E-6 L 0.05573 -0.0942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7.40741E-7 L 0.04596 -0.0594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7" grpId="0"/>
      <p:bldP spid="20" grpId="0"/>
      <p:bldP spid="21" grpId="0"/>
      <p:bldP spid="28" grpId="0"/>
      <p:bldP spid="29" grpId="0"/>
      <p:bldP spid="30" grpId="0"/>
      <p:bldP spid="31" grpId="0"/>
      <p:bldP spid="31" grpId="1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938338" y="1390651"/>
            <a:ext cx="8229600" cy="2360613"/>
          </a:xfrm>
        </p:spPr>
        <p:txBody>
          <a:bodyPr/>
          <a:lstStyle/>
          <a:p>
            <a:pPr eaLnBrk="1" hangingPunct="1"/>
            <a:r>
              <a:rPr lang="en-US"/>
              <a:t>Множење:</a:t>
            </a:r>
          </a:p>
        </p:txBody>
      </p:sp>
      <p:sp>
        <p:nvSpPr>
          <p:cNvPr id="32772" name="TextBox 13"/>
          <p:cNvSpPr txBox="1">
            <a:spLocks noChangeArrowheads="1"/>
          </p:cNvSpPr>
          <p:nvPr/>
        </p:nvSpPr>
        <p:spPr bwMode="auto">
          <a:xfrm>
            <a:off x="2089151" y="2049463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292600" y="2579688"/>
          <a:ext cx="3657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2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+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209024" y="443957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4019" y="367757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45536" y="253234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11666" y="256059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09024" y="256086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08824" y="253234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60784" y="253234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04157" y="253234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68636" y="255008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09024" y="331339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364575" y="329434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72607" y="329434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11666" y="399696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95934" y="400050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34206" y="400458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64322" y="3294344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68636" y="442433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11666" y="367757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951421" y="367757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08824" y="367757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51421" y="400458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384693" y="441671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73213" y="298638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8824" y="2990195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79765" y="443261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08824" y="444627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5048" y="2969563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78682" y="440909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145939" y="4423412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51" name="Picture 50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332656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50" autoRev="1" fill="remove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23" grpId="0"/>
      <p:bldP spid="25" grpId="0" build="allAtOnce"/>
      <p:bldP spid="25" grpId="1" build="allAtOnce"/>
      <p:bldP spid="25" grpId="2" build="allAtOnce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/>
              <a:t>Основне рачунске операције у бинарном бројном систему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938338" y="1390651"/>
            <a:ext cx="8229600" cy="1027113"/>
          </a:xfrm>
        </p:spPr>
        <p:txBody>
          <a:bodyPr/>
          <a:lstStyle/>
          <a:p>
            <a:pPr eaLnBrk="1" hangingPunct="1"/>
            <a:r>
              <a:rPr lang="en-US"/>
              <a:t>Дељење:</a:t>
            </a:r>
          </a:p>
        </p:txBody>
      </p:sp>
      <p:sp>
        <p:nvSpPr>
          <p:cNvPr id="33796" name="TextBox 13"/>
          <p:cNvSpPr txBox="1">
            <a:spLocks noChangeArrowheads="1"/>
          </p:cNvSpPr>
          <p:nvPr/>
        </p:nvSpPr>
        <p:spPr bwMode="auto">
          <a:xfrm>
            <a:off x="2089151" y="2049463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2590800"/>
          <a:ext cx="5486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dirty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3116753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335953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869353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24595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40316" y="256363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26353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162800" y="254789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165085" y="295844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726353" y="2958447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339806" y="3422499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20000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337626" y="419546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287044" y="3814744"/>
            <a:ext cx="4456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69353" y="419546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77200" y="2563631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1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01117" y="4641390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884636" y="5075886"/>
            <a:ext cx="34015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3408363"/>
            <a:ext cx="121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95601" y="3276600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673591" y="3420112"/>
            <a:ext cx="44568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0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cxnSp>
        <p:nvCxnSpPr>
          <p:cNvPr id="17" name="Straight Arrow Connector 16"/>
          <p:cNvCxnSpPr>
            <a:stCxn id="54" idx="2"/>
            <a:endCxn id="62" idx="0"/>
          </p:cNvCxnSpPr>
          <p:nvPr/>
        </p:nvCxnSpPr>
        <p:spPr>
          <a:xfrm>
            <a:off x="4505326" y="3025776"/>
            <a:ext cx="4763" cy="396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173538" y="4195763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4087814" y="4094163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endCxn id="66" idx="0"/>
          </p:cNvCxnSpPr>
          <p:nvPr/>
        </p:nvCxnSpPr>
        <p:spPr>
          <a:xfrm>
            <a:off x="5038725" y="3078163"/>
            <a:ext cx="0" cy="1117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749800" y="5119688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679951" y="5022850"/>
            <a:ext cx="111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11064552" y="199552"/>
            <a:ext cx="1008112" cy="915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7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9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0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25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0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1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5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6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3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4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25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2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3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250" autoRev="1" fill="remove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6" grpId="0"/>
      <p:bldP spid="56" grpId="1"/>
      <p:bldP spid="56" grpId="2"/>
      <p:bldP spid="57" grpId="0"/>
      <p:bldP spid="57" grpId="1"/>
      <p:bldP spid="57" grpId="2"/>
      <p:bldP spid="58" grpId="0"/>
      <p:bldP spid="60" grpId="0"/>
      <p:bldP spid="61" grpId="0"/>
      <p:bldP spid="62" grpId="0"/>
      <p:bldP spid="62" grpId="1"/>
      <p:bldP spid="64" grpId="0"/>
      <p:bldP spid="64" grpId="1"/>
      <p:bldP spid="65" grpId="0"/>
      <p:bldP spid="66" grpId="0"/>
      <p:bldP spid="66" grpId="1"/>
      <p:bldP spid="69" grpId="0"/>
      <p:bldP spid="7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Коришћење калкулатора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847528" y="1340768"/>
            <a:ext cx="8568952" cy="1828800"/>
          </a:xfrm>
        </p:spPr>
        <p:txBody>
          <a:bodyPr/>
          <a:lstStyle/>
          <a:p>
            <a:pPr marL="514350" indent="-514350" eaLnBrk="1" hangingPunct="1"/>
            <a:r>
              <a:rPr lang="sr-Cyrl-RS" sz="2800" dirty="0"/>
              <a:t>Покрени калкулатор који сигурно имаш на свом рачунару.</a:t>
            </a:r>
          </a:p>
          <a:p>
            <a:pPr marL="514350" indent="-514350" eaLnBrk="1" hangingPunct="1"/>
            <a:r>
              <a:rPr lang="sr-Cyrl-RS" sz="2800" dirty="0"/>
              <a:t>Пребаци га </a:t>
            </a:r>
            <a:r>
              <a:rPr lang="en-US" sz="2800" dirty="0"/>
              <a:t>Programmer </a:t>
            </a:r>
            <a:r>
              <a:rPr lang="sr-Cyrl-RS" sz="2800" dirty="0"/>
              <a:t>мод.</a:t>
            </a:r>
            <a:endParaRPr lang="en-US" sz="2800" dirty="0"/>
          </a:p>
          <a:p>
            <a:pPr marL="514350" indent="-514350" eaLnBrk="1" hangingPunct="1"/>
            <a:r>
              <a:rPr lang="sr-Cyrl-RS" sz="2800" dirty="0"/>
              <a:t>П</a:t>
            </a:r>
            <a:r>
              <a:rPr lang="en-US" sz="2800" dirty="0" err="1"/>
              <a:t>ровери</a:t>
            </a:r>
            <a:r>
              <a:rPr lang="en-US" sz="2800" dirty="0"/>
              <a:t> </a:t>
            </a:r>
            <a:r>
              <a:rPr lang="en-US" sz="2800" dirty="0" err="1"/>
              <a:t>све</a:t>
            </a:r>
            <a:r>
              <a:rPr lang="en-US" sz="2800" dirty="0"/>
              <a:t> </a:t>
            </a:r>
            <a:r>
              <a:rPr lang="en-US" sz="2800" dirty="0" err="1"/>
              <a:t>примере</a:t>
            </a:r>
            <a:r>
              <a:rPr lang="sr-Cyrl-RS" sz="2800" dirty="0"/>
              <a:t> који су били за вежбу</a:t>
            </a:r>
            <a:r>
              <a:rPr lang="en-US" sz="2800" dirty="0"/>
              <a:t>.</a:t>
            </a:r>
            <a:endParaRPr lang="sr-Cyrl-RS" sz="2800" dirty="0"/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  <p:pic>
        <p:nvPicPr>
          <p:cNvPr id="5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064552" y="225177"/>
            <a:ext cx="997624" cy="864096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544" y="3284984"/>
            <a:ext cx="8257637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Коришћење калкулатора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981200" y="2743200"/>
            <a:ext cx="8229600" cy="18288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sr-Cyrl-RS" dirty="0"/>
              <a:t>Ако ти је потребно детаљније упутство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коришћење</a:t>
            </a:r>
            <a:r>
              <a:rPr lang="en-US" dirty="0"/>
              <a:t> </a:t>
            </a:r>
            <a:r>
              <a:rPr lang="en-US" dirty="0" err="1"/>
              <a:t>калкулатора</a:t>
            </a:r>
            <a:r>
              <a:rPr lang="sr-Cyrl-RS" dirty="0"/>
              <a:t> </a:t>
            </a:r>
            <a:r>
              <a:rPr lang="en-US" dirty="0"/>
              <a:t> </a:t>
            </a:r>
            <a:endParaRPr lang="sr-Cyrl-RS" dirty="0"/>
          </a:p>
          <a:p>
            <a:pPr marL="0" indent="0" algn="ctr" eaLnBrk="1" hangingPunct="1">
              <a:buNone/>
            </a:pPr>
            <a:r>
              <a:rPr lang="sr-Cyrl-RS" dirty="0"/>
              <a:t>потражи га на </a:t>
            </a:r>
            <a:r>
              <a:rPr lang="en-US" dirty="0" err="1"/>
              <a:t>интернету</a:t>
            </a:r>
            <a:endParaRPr lang="en-US" dirty="0"/>
          </a:p>
          <a:p>
            <a:pPr marL="0" indent="0" algn="ctr" eaLnBrk="1" hangingPunct="1">
              <a:buNone/>
            </a:pPr>
            <a:r>
              <a:rPr lang="en-US" dirty="0"/>
              <a:t>и </a:t>
            </a:r>
            <a:r>
              <a:rPr lang="en-US" dirty="0" err="1"/>
              <a:t>провери</a:t>
            </a:r>
            <a:r>
              <a:rPr lang="en-US" dirty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урађене</a:t>
            </a:r>
            <a:r>
              <a:rPr lang="en-US" dirty="0"/>
              <a:t> </a:t>
            </a:r>
            <a:r>
              <a:rPr lang="en-US" dirty="0" err="1"/>
              <a:t>примере</a:t>
            </a:r>
            <a:r>
              <a:rPr lang="en-US" dirty="0"/>
              <a:t>.</a:t>
            </a:r>
          </a:p>
          <a:p>
            <a:pPr marL="0" indent="0" algn="ctr" eaLnBrk="1" hangingPunct="1">
              <a:buNone/>
            </a:pPr>
            <a:endParaRPr lang="en-US" dirty="0"/>
          </a:p>
          <a:p>
            <a:pPr marL="0" indent="0" algn="ctr" eaLnBrk="1" hangingPunct="1">
              <a:buNone/>
            </a:pPr>
            <a:endParaRPr lang="en-US" dirty="0"/>
          </a:p>
        </p:txBody>
      </p:sp>
      <p:sp>
        <p:nvSpPr>
          <p:cNvPr id="34820" name="TextBox 3"/>
          <p:cNvSpPr txBox="1">
            <a:spLocks noChangeArrowheads="1"/>
          </p:cNvSpPr>
          <p:nvPr/>
        </p:nvSpPr>
        <p:spPr bwMode="auto">
          <a:xfrm>
            <a:off x="6738939" y="5429250"/>
            <a:ext cx="3673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Calibri" pitchFamily="34" charset="0"/>
              </a:rPr>
              <a:t>Успех</a:t>
            </a:r>
            <a:r>
              <a:rPr lang="en-US" dirty="0">
                <a:latin typeface="Calibri" pitchFamily="34" charset="0"/>
              </a:rPr>
              <a:t> у </a:t>
            </a:r>
            <a:r>
              <a:rPr lang="en-US" dirty="0" err="1">
                <a:latin typeface="Calibri" pitchFamily="34" charset="0"/>
              </a:rPr>
              <a:t>раду</a:t>
            </a:r>
            <a:r>
              <a:rPr lang="en-US" dirty="0">
                <a:latin typeface="Calibri" pitchFamily="34" charset="0"/>
              </a:rPr>
              <a:t> </a:t>
            </a:r>
            <a:r>
              <a:rPr lang="sr-Cyrl-RS" dirty="0">
                <a:latin typeface="Calibri" pitchFamily="34" charset="0"/>
              </a:rPr>
              <a:t>ти </a:t>
            </a:r>
            <a:r>
              <a:rPr lang="en-US" dirty="0" err="1">
                <a:latin typeface="Calibri" pitchFamily="34" charset="0"/>
              </a:rPr>
              <a:t>жели</a:t>
            </a:r>
            <a:endParaRPr lang="en-US" dirty="0">
              <a:latin typeface="Calibri" pitchFamily="34" charset="0"/>
            </a:endParaRPr>
          </a:p>
          <a:p>
            <a:r>
              <a:rPr lang="sr-Cyrl-RS" dirty="0">
                <a:latin typeface="Calibri" pitchFamily="34" charset="0"/>
              </a:rPr>
              <a:t>твоја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професорка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Јелена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Бошковић</a:t>
            </a:r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profesorka.jelena@gmail.com</a:t>
            </a:r>
          </a:p>
        </p:txBody>
      </p:sp>
      <p:pic>
        <p:nvPicPr>
          <p:cNvPr id="5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064552" y="339517"/>
            <a:ext cx="997624" cy="864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51584" y="1484784"/>
            <a:ext cx="7931224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sr-Cyrl-RS" sz="2000" dirty="0">
                <a:latin typeface="+mn-lt"/>
                <a:cs typeface="+mn-cs"/>
              </a:rPr>
              <a:t>слајдове са:</a:t>
            </a: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r-Cyrl-R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sr-Cyrl-RS" sz="2000" dirty="0">
                <a:latin typeface="+mn-lt"/>
                <a:cs typeface="+mn-cs"/>
              </a:rPr>
              <a:t>                 </a:t>
            </a:r>
            <a:r>
              <a:rPr lang="en-US" sz="2000" dirty="0">
                <a:latin typeface="+mn-lt"/>
                <a:cs typeface="+mn-cs"/>
              </a:rPr>
              <a:t>  </a:t>
            </a:r>
            <a:r>
              <a:rPr lang="sr-Cyrl-RS" sz="2000" dirty="0">
                <a:latin typeface="+mn-lt"/>
                <a:cs typeface="+mn-cs"/>
              </a:rPr>
              <a:t>чита</a:t>
            </a:r>
            <a:r>
              <a:rPr lang="en-US" sz="2000" dirty="0">
                <a:latin typeface="+mn-lt"/>
                <a:cs typeface="+mn-cs"/>
              </a:rPr>
              <a:t>j</a:t>
            </a:r>
            <a:r>
              <a:rPr lang="sr-Cyrl-RS" sz="2000" dirty="0">
                <a:latin typeface="+mn-lt"/>
                <a:cs typeface="+mn-cs"/>
              </a:rPr>
              <a:t> информативно, неће бити на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sr-Cyrl-RS" sz="2000" dirty="0">
                <a:latin typeface="+mn-lt"/>
                <a:cs typeface="+mn-cs"/>
              </a:rPr>
              <a:t>                 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sr-Cyrl-RS" sz="2000" dirty="0">
                <a:latin typeface="+mn-lt"/>
                <a:cs typeface="+mn-cs"/>
              </a:rPr>
              <a:t> контролном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r-Cyrl-R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sr-Cyrl-RS" sz="2000" dirty="0">
                <a:latin typeface="+mn-lt"/>
                <a:cs typeface="+mn-cs"/>
              </a:rPr>
              <a:t>		  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sr-Cyrl-RS" sz="2000" dirty="0">
                <a:latin typeface="+mn-lt"/>
                <a:cs typeface="+mn-cs"/>
              </a:rPr>
              <a:t>биће на контролном! </a:t>
            </a: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cs typeface="+mn-cs"/>
              </a:rPr>
              <a:t>		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cs typeface="+mn-cs"/>
              </a:rPr>
              <a:t>		   </a:t>
            </a:r>
            <a:r>
              <a:rPr lang="sr-Cyrl-RS" sz="2000" dirty="0">
                <a:latin typeface="+mn-lt"/>
                <a:cs typeface="+mn-cs"/>
              </a:rPr>
              <a:t>провежбај</a:t>
            </a: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dirty="0">
                <a:latin typeface="+mn-lt"/>
                <a:cs typeface="+mn-cs"/>
              </a:rPr>
              <a:t>		</a:t>
            </a:r>
            <a:r>
              <a:rPr lang="sr-Cyrl-RS" sz="2000" dirty="0">
                <a:latin typeface="+mn-lt"/>
                <a:cs typeface="+mn-cs"/>
              </a:rPr>
              <a:t>  </a:t>
            </a:r>
            <a:r>
              <a:rPr lang="sr-Cyrl-RS" sz="2000" dirty="0">
                <a:latin typeface="+mn-lt"/>
              </a:rPr>
              <a:t>потражи - анализирај</a:t>
            </a:r>
            <a:endParaRPr lang="sr-Cyrl-RS" sz="20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sr-Cyrl-RS" sz="2000" dirty="0">
                <a:latin typeface="+mn-lt"/>
                <a:cs typeface="+mn-cs"/>
              </a:rPr>
              <a:t>								Срећно!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229600" cy="1143000"/>
          </a:xfrm>
        </p:spPr>
        <p:txBody>
          <a:bodyPr/>
          <a:lstStyle/>
          <a:p>
            <a:r>
              <a:rPr lang="sr-Cyrl-RS" dirty="0"/>
              <a:t>Како користите презентацију</a:t>
            </a:r>
            <a:endParaRPr lang="sr-Cyrl-CS" dirty="0"/>
          </a:p>
        </p:txBody>
      </p:sp>
      <p:pic>
        <p:nvPicPr>
          <p:cNvPr id="4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2279576" y="2060848"/>
            <a:ext cx="1008112" cy="915346"/>
          </a:xfrm>
          <a:prstGeom prst="rect">
            <a:avLst/>
          </a:prstGeom>
          <a:noFill/>
        </p:spPr>
      </p:pic>
      <p:pic>
        <p:nvPicPr>
          <p:cNvPr id="7" name="Picture 12" descr="Ð¡ÑÐ¾Ð´Ð½Ð° ÑÐ»Ð¸ÐºÐ°"/>
          <p:cNvPicPr>
            <a:picLocks noChangeAspect="1" noChangeArrowheads="1"/>
          </p:cNvPicPr>
          <p:nvPr/>
        </p:nvPicPr>
        <p:blipFill>
          <a:blip r:embed="rId2" cstate="print"/>
          <a:srcRect b="14543"/>
          <a:stretch>
            <a:fillRect/>
          </a:stretch>
        </p:blipFill>
        <p:spPr bwMode="auto">
          <a:xfrm>
            <a:off x="9336360" y="188640"/>
            <a:ext cx="1080120" cy="980728"/>
          </a:xfrm>
          <a:prstGeom prst="rect">
            <a:avLst/>
          </a:prstGeom>
          <a:noFill/>
        </p:spPr>
      </p:pic>
      <p:sp>
        <p:nvSpPr>
          <p:cNvPr id="20482" name="AutoShape 2" descr="Ð ÐµÐ·ÑÐ»ÑÐ°Ñ ÑÐ»Ð¸ÐºÐ° Ð·Ð° info smile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sp>
        <p:nvSpPr>
          <p:cNvPr id="20484" name="AutoShape 4" descr="Ð ÐµÐ·ÑÐ»ÑÐ°Ñ ÑÐ»Ð¸ÐºÐ° Ð·Ð° info smile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Cyrl-CS"/>
          </a:p>
        </p:txBody>
      </p:sp>
      <p:pic>
        <p:nvPicPr>
          <p:cNvPr id="20486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207568" y="5517232"/>
            <a:ext cx="997624" cy="864096"/>
          </a:xfrm>
          <a:prstGeom prst="rect">
            <a:avLst/>
          </a:prstGeom>
          <a:noFill/>
        </p:spPr>
      </p:pic>
      <p:pic>
        <p:nvPicPr>
          <p:cNvPr id="11" name="Picture 10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1584" y="3356992"/>
            <a:ext cx="792088" cy="792088"/>
          </a:xfrm>
          <a:prstGeom prst="rect">
            <a:avLst/>
          </a:prstGeom>
          <a:noFill/>
        </p:spPr>
      </p:pic>
      <p:pic>
        <p:nvPicPr>
          <p:cNvPr id="2052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7528" y="4365104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981200" y="460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Број</a:t>
            </a:r>
            <a:r>
              <a:rPr lang="sr-Cyrl-RS" dirty="0"/>
              <a:t>ев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системи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981200" y="2343150"/>
            <a:ext cx="8229600" cy="207645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dirty="0"/>
              <a:t>Потреба стварања назива и знакова за веће бројеве  доводи до развијања </a:t>
            </a:r>
          </a:p>
          <a:p>
            <a:pPr marL="0" indent="0" algn="ctr" eaLnBrk="1" hangingPunct="1">
              <a:buNone/>
            </a:pPr>
            <a:r>
              <a:rPr lang="ru-RU" dirty="0"/>
              <a:t>бројевних система</a:t>
            </a:r>
            <a:r>
              <a:rPr lang="en-US" dirty="0"/>
              <a:t>.</a:t>
            </a:r>
          </a:p>
        </p:txBody>
      </p:sp>
      <p:pic>
        <p:nvPicPr>
          <p:cNvPr id="6" name="Picture 5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8568" y="332656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1905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Подела</a:t>
            </a:r>
            <a:r>
              <a:rPr lang="en-US" dirty="0"/>
              <a:t> </a:t>
            </a:r>
            <a:r>
              <a:rPr lang="en-US" dirty="0" err="1"/>
              <a:t>бројевних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855640" y="2852936"/>
            <a:ext cx="6856040" cy="1531938"/>
          </a:xfrm>
        </p:spPr>
        <p:txBody>
          <a:bodyPr/>
          <a:lstStyle/>
          <a:p>
            <a:pPr eaLnBrk="1" hangingPunct="1"/>
            <a:r>
              <a:rPr lang="en-US" dirty="0" err="1"/>
              <a:t>Непозициони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sr-Cyrl-RS" dirty="0"/>
              <a:t>ев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системи</a:t>
            </a:r>
            <a:endParaRPr lang="en-US" dirty="0"/>
          </a:p>
          <a:p>
            <a:pPr eaLnBrk="1" hangingPunct="1"/>
            <a:r>
              <a:rPr lang="en-US" dirty="0" err="1"/>
              <a:t>Позициони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sr-Cyrl-RS" dirty="0"/>
              <a:t>ев</a:t>
            </a:r>
            <a:r>
              <a:rPr lang="en-US" dirty="0" err="1"/>
              <a:t>ни</a:t>
            </a:r>
            <a:r>
              <a:rPr lang="en-US" dirty="0"/>
              <a:t> </a:t>
            </a:r>
            <a:r>
              <a:rPr lang="en-US" dirty="0" err="1"/>
              <a:t>системи</a:t>
            </a:r>
            <a:endParaRPr lang="en-US" dirty="0"/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8568" y="369962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7552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Непозициони</a:t>
            </a:r>
            <a:r>
              <a:rPr lang="en-US" dirty="0"/>
              <a:t> </a:t>
            </a:r>
            <a:r>
              <a:rPr lang="en-US" dirty="0" err="1"/>
              <a:t>бројевни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981200" y="2081213"/>
            <a:ext cx="8229600" cy="25146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/>
              <a:t>Симбол који означава број (цифра) </a:t>
            </a:r>
            <a:endParaRPr lang="en-US"/>
          </a:p>
          <a:p>
            <a:pPr marL="0" indent="0" algn="ctr" eaLnBrk="1" hangingPunct="1">
              <a:buNone/>
            </a:pPr>
            <a:r>
              <a:rPr lang="ru-RU"/>
              <a:t>има исту вредност </a:t>
            </a:r>
          </a:p>
          <a:p>
            <a:pPr marL="0" indent="0" algn="ctr" eaLnBrk="1" hangingPunct="1">
              <a:buNone/>
            </a:pPr>
            <a:r>
              <a:rPr lang="ru-RU" b="1"/>
              <a:t>независно</a:t>
            </a:r>
            <a:r>
              <a:rPr lang="ru-RU"/>
              <a:t> од тога </a:t>
            </a:r>
          </a:p>
          <a:p>
            <a:pPr marL="0" indent="0" algn="ctr" eaLnBrk="1" hangingPunct="1">
              <a:buNone/>
            </a:pPr>
            <a:r>
              <a:rPr lang="ru-RU"/>
              <a:t>на којој се </a:t>
            </a:r>
            <a:r>
              <a:rPr lang="ru-RU" b="1">
                <a:solidFill>
                  <a:srgbClr val="FF0000"/>
                </a:solidFill>
              </a:rPr>
              <a:t>позицији</a:t>
            </a:r>
            <a:r>
              <a:rPr lang="ru-RU"/>
              <a:t> налази у запису броја.</a:t>
            </a:r>
          </a:p>
        </p:txBody>
      </p:sp>
      <p:pic>
        <p:nvPicPr>
          <p:cNvPr id="5" name="Picture 4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8568" y="34752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47528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/>
              <a:t>Непозициони</a:t>
            </a:r>
            <a:r>
              <a:rPr lang="en-US" dirty="0"/>
              <a:t> </a:t>
            </a:r>
            <a:r>
              <a:rPr lang="en-US" dirty="0" err="1"/>
              <a:t>бројевни</a:t>
            </a:r>
            <a:r>
              <a:rPr lang="en-US" dirty="0"/>
              <a:t> </a:t>
            </a:r>
            <a:r>
              <a:rPr lang="en-US" dirty="0" err="1"/>
              <a:t>систем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1219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dirty="0"/>
              <a:t>Пример: римски бројевни систем</a:t>
            </a:r>
            <a:endParaRPr lang="en-US" dirty="0"/>
          </a:p>
          <a:p>
            <a:pPr marL="0" indent="0" eaLnBrk="1" hangingPunct="1">
              <a:buNone/>
            </a:pPr>
            <a:r>
              <a:rPr lang="en-US" dirty="0" err="1"/>
              <a:t>Цирфре</a:t>
            </a:r>
            <a:r>
              <a:rPr lang="en-US" dirty="0"/>
              <a:t> </a:t>
            </a:r>
            <a:r>
              <a:rPr lang="en-US" dirty="0" err="1"/>
              <a:t>римског</a:t>
            </a:r>
            <a:r>
              <a:rPr lang="en-US" dirty="0"/>
              <a:t> </a:t>
            </a:r>
            <a:r>
              <a:rPr lang="en-US" dirty="0" err="1"/>
              <a:t>број</a:t>
            </a:r>
            <a:r>
              <a:rPr lang="sr-Cyrl-RS" dirty="0"/>
              <a:t>ев</a:t>
            </a:r>
            <a:r>
              <a:rPr lang="en-US" dirty="0" err="1"/>
              <a:t>ног</a:t>
            </a:r>
            <a:r>
              <a:rPr lang="en-US" dirty="0"/>
              <a:t> </a:t>
            </a:r>
            <a:r>
              <a:rPr lang="en-US" dirty="0" err="1"/>
              <a:t>система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: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124200"/>
          <a:ext cx="7924798" cy="1280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32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50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100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500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dirty="0"/>
                        <a:t>1000</a:t>
                      </a:r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10" name="Content Placeholder 2"/>
          <p:cNvSpPr txBox="1">
            <a:spLocks/>
          </p:cNvSpPr>
          <p:nvPr/>
        </p:nvSpPr>
        <p:spPr bwMode="auto">
          <a:xfrm>
            <a:off x="1957388" y="4835525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Цифра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I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има вредност  „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један</a:t>
            </a:r>
            <a:r>
              <a:rPr lang="en-US" sz="3200">
                <a:latin typeface="Calibri" pitchFamily="34" charset="0"/>
              </a:rPr>
              <a:t>“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>
                <a:latin typeface="Calibri" pitchFamily="34" charset="0"/>
              </a:rPr>
              <a:t>и у броју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IV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200">
                <a:latin typeface="Calibri" pitchFamily="34" charset="0"/>
              </a:rPr>
              <a:t>и у броју </a:t>
            </a:r>
            <a:r>
              <a:rPr lang="en-US" sz="3200" b="1">
                <a:solidFill>
                  <a:srgbClr val="FF0000"/>
                </a:solidFill>
                <a:latin typeface="Calibri" pitchFamily="34" charset="0"/>
              </a:rPr>
              <a:t>VI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3200">
              <a:latin typeface="Calibri" pitchFamily="34" charset="0"/>
            </a:endParaRPr>
          </a:p>
        </p:txBody>
      </p:sp>
      <p:pic>
        <p:nvPicPr>
          <p:cNvPr id="7" name="Picture 6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8568" y="355520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8229600" cy="1143000"/>
          </a:xfrm>
        </p:spPr>
        <p:txBody>
          <a:bodyPr/>
          <a:lstStyle/>
          <a:p>
            <a:r>
              <a:rPr lang="sr-Cyrl-RS" dirty="0"/>
              <a:t>Запиши као римске бројеве</a:t>
            </a:r>
            <a:endParaRPr lang="sr-Cyrl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(14)</a:t>
            </a:r>
            <a:r>
              <a:rPr lang="sr-Cyrl-RS" baseline="-25000" dirty="0"/>
              <a:t>10</a:t>
            </a:r>
            <a:r>
              <a:rPr lang="sr-Cyrl-RS" dirty="0"/>
              <a:t>=</a:t>
            </a:r>
          </a:p>
          <a:p>
            <a:r>
              <a:rPr lang="sr-Cyrl-RS" dirty="0"/>
              <a:t>(15)</a:t>
            </a:r>
            <a:r>
              <a:rPr lang="sr-Cyrl-RS" baseline="-25000" dirty="0"/>
              <a:t>10</a:t>
            </a:r>
            <a:r>
              <a:rPr lang="sr-Cyrl-RS" dirty="0"/>
              <a:t>=</a:t>
            </a:r>
            <a:endParaRPr lang="sr-Cyrl-CS" dirty="0"/>
          </a:p>
          <a:p>
            <a:r>
              <a:rPr lang="sr-Cyrl-RS" dirty="0"/>
              <a:t>(18)</a:t>
            </a:r>
            <a:r>
              <a:rPr lang="sr-Cyrl-RS" baseline="-25000" dirty="0"/>
              <a:t>10</a:t>
            </a:r>
            <a:r>
              <a:rPr lang="sr-Cyrl-RS" dirty="0"/>
              <a:t>=</a:t>
            </a:r>
            <a:endParaRPr lang="sr-Cyrl-CS" dirty="0"/>
          </a:p>
          <a:p>
            <a:r>
              <a:rPr lang="sr-Cyrl-RS" dirty="0"/>
              <a:t>(19)</a:t>
            </a:r>
            <a:r>
              <a:rPr lang="sr-Cyrl-RS" baseline="-25000" dirty="0"/>
              <a:t>10</a:t>
            </a:r>
            <a:r>
              <a:rPr lang="sr-Cyrl-RS" dirty="0"/>
              <a:t>=</a:t>
            </a:r>
            <a:endParaRPr lang="sr-Cyrl-CS" dirty="0"/>
          </a:p>
          <a:p>
            <a:r>
              <a:rPr lang="sr-Cyrl-RS" dirty="0"/>
              <a:t>(2018)</a:t>
            </a:r>
            <a:r>
              <a:rPr lang="sr-Cyrl-RS" baseline="-25000" dirty="0"/>
              <a:t>10</a:t>
            </a:r>
            <a:r>
              <a:rPr lang="sr-Cyrl-RS" dirty="0"/>
              <a:t>=</a:t>
            </a:r>
            <a:endParaRPr lang="sr-Cyrl-CS" dirty="0"/>
          </a:p>
          <a:p>
            <a:endParaRPr lang="sr-Cyrl-CS" dirty="0"/>
          </a:p>
        </p:txBody>
      </p:sp>
      <p:pic>
        <p:nvPicPr>
          <p:cNvPr id="5" name="Picture 4" descr="Ð ÐµÐ·ÑÐ»ÑÐ°Ñ ÑÐ»Ð¸ÐºÐ° Ð·Ð° exercise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6480" y="251520"/>
            <a:ext cx="1590384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2057400" y="85725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Позициони бројевни систем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013" y="2397125"/>
            <a:ext cx="8229600" cy="1676400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Цифра има различиту вредност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b="1" dirty="0"/>
              <a:t>у зависности </a:t>
            </a:r>
            <a:r>
              <a:rPr lang="ru-RU" dirty="0"/>
              <a:t>од тога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dirty="0"/>
              <a:t>на којој се </a:t>
            </a:r>
            <a:r>
              <a:rPr lang="ru-RU" b="1" dirty="0">
                <a:solidFill>
                  <a:srgbClr val="FF0000"/>
                </a:solidFill>
              </a:rPr>
              <a:t>позицији</a:t>
            </a:r>
            <a:r>
              <a:rPr lang="ru-RU" dirty="0"/>
              <a:t> налази у запису броја. </a:t>
            </a:r>
            <a:endParaRPr lang="en-US" dirty="0"/>
          </a:p>
        </p:txBody>
      </p:sp>
      <p:pic>
        <p:nvPicPr>
          <p:cNvPr id="4" name="Picture 3" descr="Ð ÐµÐ·ÑÐ»ÑÐ°Ñ ÑÐ»Ð¸ÐºÐ° Ð·Ð° info smi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6560" y="404664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2035</Words>
  <Application>Microsoft Office PowerPoint</Application>
  <PresentationFormat>Widescreen</PresentationFormat>
  <Paragraphs>614</Paragraphs>
  <Slides>38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Бројeвни системи</vt:lpstr>
      <vt:lpstr>Број</vt:lpstr>
      <vt:lpstr>Цифра</vt:lpstr>
      <vt:lpstr>Бројевни системи</vt:lpstr>
      <vt:lpstr>Подела бројевних система</vt:lpstr>
      <vt:lpstr>Непозициони бројевни систем</vt:lpstr>
      <vt:lpstr>Непозициони бројевни систем</vt:lpstr>
      <vt:lpstr>Запиши као римске бројеве</vt:lpstr>
      <vt:lpstr>Позициони бројевни систем</vt:lpstr>
      <vt:lpstr>Позициони бројевни систем</vt:lpstr>
      <vt:lpstr>Зашто декадни?</vt:lpstr>
      <vt:lpstr>Зашто бинарни?</vt:lpstr>
      <vt:lpstr>Зашто  октални и хексадекадни?</vt:lpstr>
      <vt:lpstr>Општи облик записа броја позиционог бројевног система</vt:lpstr>
      <vt:lpstr>Општи облик записа декадног броја</vt:lpstr>
      <vt:lpstr>Превођење из  декадног у бинарни</vt:lpstr>
      <vt:lpstr>Превођење из  декадног у бинарни</vt:lpstr>
      <vt:lpstr>Превођење из  бинарног у декадни</vt:lpstr>
      <vt:lpstr>Превођење из  бинарног у декадни</vt:lpstr>
      <vt:lpstr>Превођење из  декадног у октални</vt:lpstr>
      <vt:lpstr>Превођење из  окталног у декадни</vt:lpstr>
      <vt:lpstr>Превођење из  декадног у хексадекадни</vt:lpstr>
      <vt:lpstr>Превођење из  хексадекадног у декадни</vt:lpstr>
      <vt:lpstr>Превођење из  бинарног у хексадекадни</vt:lpstr>
      <vt:lpstr>Реши задатке</vt:lpstr>
      <vt:lpstr>Примери коришћења  хексадекадног записа броја</vt:lpstr>
      <vt:lpstr>Примери записа  боја на рачунару</vt:lpstr>
      <vt:lpstr>Попуни табелу</vt:lpstr>
      <vt:lpstr>Закључак</vt:lpstr>
      <vt:lpstr>Сајтови за креирање палета боја</vt:lpstr>
      <vt:lpstr>Основне рачунске операције у бинарном бројном систему</vt:lpstr>
      <vt:lpstr>Сабери бројеве:</vt:lpstr>
      <vt:lpstr>Основне рачунске операције у бинарном бројном систему</vt:lpstr>
      <vt:lpstr>Основне рачунске операције у бинарном бројном систему</vt:lpstr>
      <vt:lpstr>Основне рачунске операције у бинарном бројном систему</vt:lpstr>
      <vt:lpstr>Коришћење калкулатора</vt:lpstr>
      <vt:lpstr>Коришћење калкулатора</vt:lpstr>
      <vt:lpstr>Како користите презентацију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boskovic</dc:creator>
  <cp:lastModifiedBy>Јелена Бошковић</cp:lastModifiedBy>
  <cp:revision>133</cp:revision>
  <dcterms:created xsi:type="dcterms:W3CDTF">2015-09-18T04:27:55Z</dcterms:created>
  <dcterms:modified xsi:type="dcterms:W3CDTF">2022-04-02T00:17:25Z</dcterms:modified>
</cp:coreProperties>
</file>